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28.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304" r:id="rId3"/>
    <p:sldId id="305" r:id="rId4"/>
    <p:sldId id="265" r:id="rId5"/>
    <p:sldId id="266" r:id="rId6"/>
    <p:sldId id="270" r:id="rId7"/>
    <p:sldId id="260" r:id="rId8"/>
    <p:sldId id="271" r:id="rId9"/>
    <p:sldId id="268" r:id="rId10"/>
    <p:sldId id="291" r:id="rId11"/>
    <p:sldId id="275" r:id="rId12"/>
    <p:sldId id="307" r:id="rId13"/>
    <p:sldId id="279" r:id="rId14"/>
    <p:sldId id="309" r:id="rId15"/>
    <p:sldId id="278" r:id="rId16"/>
    <p:sldId id="259" r:id="rId17"/>
    <p:sldId id="281" r:id="rId18"/>
    <p:sldId id="295" r:id="rId19"/>
    <p:sldId id="300" r:id="rId20"/>
    <p:sldId id="303" r:id="rId21"/>
    <p:sldId id="308" r:id="rId22"/>
    <p:sldId id="292" r:id="rId23"/>
    <p:sldId id="288" r:id="rId24"/>
    <p:sldId id="262" r:id="rId25"/>
    <p:sldId id="301" r:id="rId26"/>
    <p:sldId id="297" r:id="rId27"/>
    <p:sldId id="294" r:id="rId28"/>
    <p:sldId id="289" r:id="rId29"/>
    <p:sldId id="283"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queline Spry" initials="JS" lastIdx="2" clrIdx="0">
    <p:extLst>
      <p:ext uri="{19B8F6BF-5375-455C-9EA6-DF929625EA0E}">
        <p15:presenceInfo xmlns:p15="http://schemas.microsoft.com/office/powerpoint/2012/main" userId="Jacqueline Sp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153D"/>
    <a:srgbClr val="990000"/>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1" d="100"/>
          <a:sy n="81" d="100"/>
        </p:scale>
        <p:origin x="101" y="20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91ABB6-12B8-43DF-9FFF-A4E9493C73A3}" type="doc">
      <dgm:prSet loTypeId="urn:microsoft.com/office/officeart/2005/8/layout/chart3" loCatId="cycle" qsTypeId="urn:microsoft.com/office/officeart/2005/8/quickstyle/3d2" qsCatId="3D" csTypeId="urn:microsoft.com/office/officeart/2005/8/colors/accent1_2" csCatId="accent1" phldr="1"/>
      <dgm:spPr/>
    </dgm:pt>
    <dgm:pt modelId="{61789A62-9364-413B-9F51-AB13D6633740}">
      <dgm:prSet phldrT="[Text]" custT="1"/>
      <dgm:spPr/>
      <dgm:t>
        <a:bodyPr/>
        <a:lstStyle/>
        <a:p>
          <a:r>
            <a:rPr lang="en-US" sz="2400" b="1" dirty="0">
              <a:effectLst>
                <a:outerShdw blurRad="38100" dist="38100" dir="2700000" algn="tl">
                  <a:srgbClr val="000000">
                    <a:alpha val="43137"/>
                  </a:srgbClr>
                </a:outerShdw>
              </a:effectLst>
            </a:rPr>
            <a:t>Revisit Goals</a:t>
          </a:r>
          <a:endParaRPr lang="en-US" sz="1600" b="1" dirty="0">
            <a:effectLst>
              <a:outerShdw blurRad="38100" dist="38100" dir="2700000" algn="tl">
                <a:srgbClr val="000000">
                  <a:alpha val="43137"/>
                </a:srgbClr>
              </a:outerShdw>
            </a:effectLst>
          </a:endParaRPr>
        </a:p>
        <a:p>
          <a:r>
            <a:rPr lang="en-US" sz="1600" dirty="0"/>
            <a:t>Activate our Vision and create the DEI decision lens</a:t>
          </a:r>
        </a:p>
        <a:p>
          <a:endParaRPr lang="en-US" sz="2400" dirty="0"/>
        </a:p>
      </dgm:t>
    </dgm:pt>
    <dgm:pt modelId="{9DF28316-17FE-474D-98F6-EF32EDA078BB}" type="parTrans" cxnId="{1C2FEBCE-2BA6-4CFB-990B-C66AEDAA2DB4}">
      <dgm:prSet/>
      <dgm:spPr/>
      <dgm:t>
        <a:bodyPr/>
        <a:lstStyle/>
        <a:p>
          <a:endParaRPr lang="en-US"/>
        </a:p>
      </dgm:t>
    </dgm:pt>
    <dgm:pt modelId="{4F09873A-7C09-4ECC-ABF9-2026784D2D6B}" type="sibTrans" cxnId="{1C2FEBCE-2BA6-4CFB-990B-C66AEDAA2DB4}">
      <dgm:prSet/>
      <dgm:spPr/>
      <dgm:t>
        <a:bodyPr/>
        <a:lstStyle/>
        <a:p>
          <a:endParaRPr lang="en-US"/>
        </a:p>
      </dgm:t>
    </dgm:pt>
    <dgm:pt modelId="{367D87AA-84DE-4818-B3AF-6A21A1CDB418}">
      <dgm:prSet phldrT="[Text]" custT="1"/>
      <dgm:spPr/>
      <dgm:t>
        <a:bodyPr/>
        <a:lstStyle/>
        <a:p>
          <a:r>
            <a:rPr lang="en-US" sz="2000" b="1" dirty="0">
              <a:effectLst>
                <a:outerShdw blurRad="38100" dist="38100" dir="2700000" algn="tl">
                  <a:srgbClr val="000000">
                    <a:alpha val="43137"/>
                  </a:srgbClr>
                </a:outerShdw>
              </a:effectLst>
            </a:rPr>
            <a:t>Refine Course </a:t>
          </a:r>
        </a:p>
        <a:p>
          <a:r>
            <a:rPr lang="en-US" sz="1600" dirty="0"/>
            <a:t>Make mid-course corrections, if necessary</a:t>
          </a:r>
        </a:p>
      </dgm:t>
    </dgm:pt>
    <dgm:pt modelId="{69B93FD4-4E3B-43CB-B660-DE919A5D8983}" type="parTrans" cxnId="{7A8B9526-2CC5-4468-8880-A4BD39482CEC}">
      <dgm:prSet/>
      <dgm:spPr/>
      <dgm:t>
        <a:bodyPr/>
        <a:lstStyle/>
        <a:p>
          <a:endParaRPr lang="en-US"/>
        </a:p>
      </dgm:t>
    </dgm:pt>
    <dgm:pt modelId="{A9F2376C-0982-40DA-B4D5-D6360A150CE3}" type="sibTrans" cxnId="{7A8B9526-2CC5-4468-8880-A4BD39482CEC}">
      <dgm:prSet/>
      <dgm:spPr/>
      <dgm:t>
        <a:bodyPr/>
        <a:lstStyle/>
        <a:p>
          <a:endParaRPr lang="en-US"/>
        </a:p>
      </dgm:t>
    </dgm:pt>
    <dgm:pt modelId="{F33A3E8B-7946-4591-9FD4-AA12962C5EAE}">
      <dgm:prSet phldrT="[Text]" custT="1"/>
      <dgm:spPr/>
      <dgm:t>
        <a:bodyPr/>
        <a:lstStyle/>
        <a:p>
          <a:r>
            <a:rPr lang="en-US" sz="2000" b="1" dirty="0">
              <a:effectLst>
                <a:outerShdw blurRad="38100" dist="38100" dir="2700000" algn="tl">
                  <a:srgbClr val="000000">
                    <a:alpha val="43137"/>
                  </a:srgbClr>
                </a:outerShdw>
              </a:effectLst>
            </a:rPr>
            <a:t>Promote Programs and Initiatives</a:t>
          </a:r>
          <a:r>
            <a:rPr lang="en-US" sz="1500" dirty="0">
              <a:effectLst>
                <a:outerShdw blurRad="38100" dist="38100" dir="2700000" algn="tl">
                  <a:srgbClr val="000000">
                    <a:alpha val="43137"/>
                  </a:srgbClr>
                </a:outerShdw>
              </a:effectLst>
            </a:rPr>
            <a:t> </a:t>
          </a:r>
        </a:p>
        <a:p>
          <a:r>
            <a:rPr lang="en-US" sz="1500" dirty="0"/>
            <a:t>Get the word out to your networks</a:t>
          </a:r>
        </a:p>
      </dgm:t>
    </dgm:pt>
    <dgm:pt modelId="{A4368B00-B798-4132-B053-E5C1F4540AA2}" type="parTrans" cxnId="{32DE9B16-27B3-403C-87EF-FC5C64081262}">
      <dgm:prSet/>
      <dgm:spPr/>
      <dgm:t>
        <a:bodyPr/>
        <a:lstStyle/>
        <a:p>
          <a:endParaRPr lang="en-US"/>
        </a:p>
      </dgm:t>
    </dgm:pt>
    <dgm:pt modelId="{E83E59A3-997F-4E37-A3D3-E17092BE536A}" type="sibTrans" cxnId="{32DE9B16-27B3-403C-87EF-FC5C64081262}">
      <dgm:prSet/>
      <dgm:spPr/>
      <dgm:t>
        <a:bodyPr/>
        <a:lstStyle/>
        <a:p>
          <a:endParaRPr lang="en-US"/>
        </a:p>
      </dgm:t>
    </dgm:pt>
    <dgm:pt modelId="{325DE451-C3F4-43F2-B1BE-B6406721C246}">
      <dgm:prSet phldrT="[Text]" custT="1"/>
      <dgm:spPr/>
      <dgm:t>
        <a:bodyPr/>
        <a:lstStyle/>
        <a:p>
          <a:r>
            <a:rPr lang="en-US" sz="2100" b="1" dirty="0">
              <a:effectLst>
                <a:outerShdw blurRad="38100" dist="38100" dir="2700000" algn="tl">
                  <a:srgbClr val="000000">
                    <a:alpha val="43137"/>
                  </a:srgbClr>
                </a:outerShdw>
              </a:effectLst>
            </a:rPr>
            <a:t>Analyze </a:t>
          </a:r>
          <a:r>
            <a:rPr lang="en-US" sz="2100" b="1" dirty="0" smtClean="0">
              <a:effectLst>
                <a:outerShdw blurRad="38100" dist="38100" dir="2700000" algn="tl">
                  <a:srgbClr val="000000">
                    <a:alpha val="43137"/>
                  </a:srgbClr>
                </a:outerShdw>
              </a:effectLst>
            </a:rPr>
            <a:t>Outcomes</a:t>
          </a:r>
          <a:r>
            <a:rPr lang="en-US" sz="2100" dirty="0" smtClean="0"/>
            <a:t> </a:t>
          </a:r>
          <a:endParaRPr lang="en-US" sz="2100" dirty="0"/>
        </a:p>
        <a:p>
          <a:r>
            <a:rPr lang="en-US" sz="1600" dirty="0"/>
            <a:t>Review progress and shortfalls</a:t>
          </a:r>
        </a:p>
      </dgm:t>
    </dgm:pt>
    <dgm:pt modelId="{EA74276B-3BA8-4106-88C1-B965CA7084DC}" type="parTrans" cxnId="{5924D819-7459-4D01-B73F-1C044C82DEDD}">
      <dgm:prSet/>
      <dgm:spPr/>
      <dgm:t>
        <a:bodyPr/>
        <a:lstStyle/>
        <a:p>
          <a:endParaRPr lang="en-US"/>
        </a:p>
      </dgm:t>
    </dgm:pt>
    <dgm:pt modelId="{9A6B232F-33C0-4502-BA31-9AAC8FC8DC01}" type="sibTrans" cxnId="{5924D819-7459-4D01-B73F-1C044C82DEDD}">
      <dgm:prSet/>
      <dgm:spPr/>
      <dgm:t>
        <a:bodyPr/>
        <a:lstStyle/>
        <a:p>
          <a:endParaRPr lang="en-US"/>
        </a:p>
      </dgm:t>
    </dgm:pt>
    <dgm:pt modelId="{B5DCD7DB-04D8-477F-A9D7-7025BACA7B45}">
      <dgm:prSet phldrT="[Text]" custT="1"/>
      <dgm:spPr/>
      <dgm:t>
        <a:bodyPr/>
        <a:lstStyle/>
        <a:p>
          <a:r>
            <a:rPr lang="en-US" sz="2400" b="1" dirty="0">
              <a:effectLst>
                <a:outerShdw blurRad="38100" dist="38100" dir="2700000" algn="tl">
                  <a:srgbClr val="000000">
                    <a:alpha val="43137"/>
                  </a:srgbClr>
                </a:outerShdw>
              </a:effectLst>
            </a:rPr>
            <a:t>Measure </a:t>
          </a:r>
          <a:r>
            <a:rPr lang="en-US" sz="2400" b="1" dirty="0" smtClean="0">
              <a:effectLst>
                <a:outerShdw blurRad="38100" dist="38100" dir="2700000" algn="tl">
                  <a:srgbClr val="000000">
                    <a:alpha val="43137"/>
                  </a:srgbClr>
                </a:outerShdw>
              </a:effectLst>
            </a:rPr>
            <a:t>Success</a:t>
          </a:r>
          <a:r>
            <a:rPr lang="en-US" sz="2400" dirty="0" smtClean="0"/>
            <a:t> </a:t>
          </a:r>
          <a:endParaRPr lang="en-US" sz="2400" dirty="0"/>
        </a:p>
        <a:p>
          <a:r>
            <a:rPr lang="en-US" sz="1600" dirty="0"/>
            <a:t>Establish equitable outcomes </a:t>
          </a:r>
        </a:p>
      </dgm:t>
    </dgm:pt>
    <dgm:pt modelId="{4A6E2701-D824-448F-BEEB-B4D40EE61CE5}" type="parTrans" cxnId="{A266F0C2-E42F-49FF-A780-EB9ADC46DE7D}">
      <dgm:prSet/>
      <dgm:spPr/>
      <dgm:t>
        <a:bodyPr/>
        <a:lstStyle/>
        <a:p>
          <a:endParaRPr lang="en-US"/>
        </a:p>
      </dgm:t>
    </dgm:pt>
    <dgm:pt modelId="{6480B691-A246-4163-A103-4A2F760BB9F9}" type="sibTrans" cxnId="{A266F0C2-E42F-49FF-A780-EB9ADC46DE7D}">
      <dgm:prSet/>
      <dgm:spPr/>
      <dgm:t>
        <a:bodyPr/>
        <a:lstStyle/>
        <a:p>
          <a:endParaRPr lang="en-US"/>
        </a:p>
      </dgm:t>
    </dgm:pt>
    <dgm:pt modelId="{7D1498E7-1670-4C02-BD9F-8B4A3B6742D5}" type="pres">
      <dgm:prSet presAssocID="{1691ABB6-12B8-43DF-9FFF-A4E9493C73A3}" presName="compositeShape" presStyleCnt="0">
        <dgm:presLayoutVars>
          <dgm:chMax val="7"/>
          <dgm:dir/>
          <dgm:resizeHandles val="exact"/>
        </dgm:presLayoutVars>
      </dgm:prSet>
      <dgm:spPr/>
    </dgm:pt>
    <dgm:pt modelId="{83F7BDFF-424C-4155-956C-E853CBA4CB45}" type="pres">
      <dgm:prSet presAssocID="{1691ABB6-12B8-43DF-9FFF-A4E9493C73A3}" presName="wedge1" presStyleLbl="node1" presStyleIdx="0" presStyleCnt="5"/>
      <dgm:spPr/>
      <dgm:t>
        <a:bodyPr/>
        <a:lstStyle/>
        <a:p>
          <a:endParaRPr lang="en-US"/>
        </a:p>
      </dgm:t>
    </dgm:pt>
    <dgm:pt modelId="{B0793A6C-A99B-48CA-9445-941F9B3970B8}" type="pres">
      <dgm:prSet presAssocID="{1691ABB6-12B8-43DF-9FFF-A4E9493C73A3}" presName="wedge1Tx" presStyleLbl="node1" presStyleIdx="0" presStyleCnt="5">
        <dgm:presLayoutVars>
          <dgm:chMax val="0"/>
          <dgm:chPref val="0"/>
          <dgm:bulletEnabled val="1"/>
        </dgm:presLayoutVars>
      </dgm:prSet>
      <dgm:spPr/>
      <dgm:t>
        <a:bodyPr/>
        <a:lstStyle/>
        <a:p>
          <a:endParaRPr lang="en-US"/>
        </a:p>
      </dgm:t>
    </dgm:pt>
    <dgm:pt modelId="{5074E1B9-7F09-477B-989B-196CA2B216DF}" type="pres">
      <dgm:prSet presAssocID="{1691ABB6-12B8-43DF-9FFF-A4E9493C73A3}" presName="wedge2" presStyleLbl="node1" presStyleIdx="1" presStyleCnt="5"/>
      <dgm:spPr/>
      <dgm:t>
        <a:bodyPr/>
        <a:lstStyle/>
        <a:p>
          <a:endParaRPr lang="en-US"/>
        </a:p>
      </dgm:t>
    </dgm:pt>
    <dgm:pt modelId="{C7759E54-2BCA-4410-96A9-FF4C449E1F34}" type="pres">
      <dgm:prSet presAssocID="{1691ABB6-12B8-43DF-9FFF-A4E9493C73A3}" presName="wedge2Tx" presStyleLbl="node1" presStyleIdx="1" presStyleCnt="5">
        <dgm:presLayoutVars>
          <dgm:chMax val="0"/>
          <dgm:chPref val="0"/>
          <dgm:bulletEnabled val="1"/>
        </dgm:presLayoutVars>
      </dgm:prSet>
      <dgm:spPr/>
      <dgm:t>
        <a:bodyPr/>
        <a:lstStyle/>
        <a:p>
          <a:endParaRPr lang="en-US"/>
        </a:p>
      </dgm:t>
    </dgm:pt>
    <dgm:pt modelId="{AF86267D-86F2-4939-82CE-88B85CCE535B}" type="pres">
      <dgm:prSet presAssocID="{1691ABB6-12B8-43DF-9FFF-A4E9493C73A3}" presName="wedge3" presStyleLbl="node1" presStyleIdx="2" presStyleCnt="5"/>
      <dgm:spPr/>
      <dgm:t>
        <a:bodyPr/>
        <a:lstStyle/>
        <a:p>
          <a:endParaRPr lang="en-US"/>
        </a:p>
      </dgm:t>
    </dgm:pt>
    <dgm:pt modelId="{F24841C0-5621-4E20-B601-CF7B7BA04FF5}" type="pres">
      <dgm:prSet presAssocID="{1691ABB6-12B8-43DF-9FFF-A4E9493C73A3}" presName="wedge3Tx" presStyleLbl="node1" presStyleIdx="2" presStyleCnt="5">
        <dgm:presLayoutVars>
          <dgm:chMax val="0"/>
          <dgm:chPref val="0"/>
          <dgm:bulletEnabled val="1"/>
        </dgm:presLayoutVars>
      </dgm:prSet>
      <dgm:spPr/>
      <dgm:t>
        <a:bodyPr/>
        <a:lstStyle/>
        <a:p>
          <a:endParaRPr lang="en-US"/>
        </a:p>
      </dgm:t>
    </dgm:pt>
    <dgm:pt modelId="{A91C4F8F-DE6D-4C9A-A178-47C04121A6BD}" type="pres">
      <dgm:prSet presAssocID="{1691ABB6-12B8-43DF-9FFF-A4E9493C73A3}" presName="wedge4" presStyleLbl="node1" presStyleIdx="3" presStyleCnt="5"/>
      <dgm:spPr/>
      <dgm:t>
        <a:bodyPr/>
        <a:lstStyle/>
        <a:p>
          <a:endParaRPr lang="en-US"/>
        </a:p>
      </dgm:t>
    </dgm:pt>
    <dgm:pt modelId="{F5CB00A4-396C-4A6D-B36D-883F0AFFEFB3}" type="pres">
      <dgm:prSet presAssocID="{1691ABB6-12B8-43DF-9FFF-A4E9493C73A3}" presName="wedge4Tx" presStyleLbl="node1" presStyleIdx="3" presStyleCnt="5">
        <dgm:presLayoutVars>
          <dgm:chMax val="0"/>
          <dgm:chPref val="0"/>
          <dgm:bulletEnabled val="1"/>
        </dgm:presLayoutVars>
      </dgm:prSet>
      <dgm:spPr/>
      <dgm:t>
        <a:bodyPr/>
        <a:lstStyle/>
        <a:p>
          <a:endParaRPr lang="en-US"/>
        </a:p>
      </dgm:t>
    </dgm:pt>
    <dgm:pt modelId="{FF1A802B-0ABF-4530-B3FE-51519B13B230}" type="pres">
      <dgm:prSet presAssocID="{1691ABB6-12B8-43DF-9FFF-A4E9493C73A3}" presName="wedge5" presStyleLbl="node1" presStyleIdx="4" presStyleCnt="5"/>
      <dgm:spPr/>
      <dgm:t>
        <a:bodyPr/>
        <a:lstStyle/>
        <a:p>
          <a:endParaRPr lang="en-US"/>
        </a:p>
      </dgm:t>
    </dgm:pt>
    <dgm:pt modelId="{1C1A9073-46E7-40E3-B925-1A78883CE1D1}" type="pres">
      <dgm:prSet presAssocID="{1691ABB6-12B8-43DF-9FFF-A4E9493C73A3}" presName="wedge5Tx" presStyleLbl="node1" presStyleIdx="4" presStyleCnt="5">
        <dgm:presLayoutVars>
          <dgm:chMax val="0"/>
          <dgm:chPref val="0"/>
          <dgm:bulletEnabled val="1"/>
        </dgm:presLayoutVars>
      </dgm:prSet>
      <dgm:spPr/>
      <dgm:t>
        <a:bodyPr/>
        <a:lstStyle/>
        <a:p>
          <a:endParaRPr lang="en-US"/>
        </a:p>
      </dgm:t>
    </dgm:pt>
  </dgm:ptLst>
  <dgm:cxnLst>
    <dgm:cxn modelId="{30A601FF-5477-409C-8C6C-7E3973022BC6}" type="presOf" srcId="{325DE451-C3F4-43F2-B1BE-B6406721C246}" destId="{F24841C0-5621-4E20-B601-CF7B7BA04FF5}" srcOrd="1" destOrd="0" presId="urn:microsoft.com/office/officeart/2005/8/layout/chart3"/>
    <dgm:cxn modelId="{1F52FB96-15E4-4912-BD23-9E7D6C277D89}" type="presOf" srcId="{B5DCD7DB-04D8-477F-A9D7-7025BACA7B45}" destId="{C7759E54-2BCA-4410-96A9-FF4C449E1F34}" srcOrd="1" destOrd="0" presId="urn:microsoft.com/office/officeart/2005/8/layout/chart3"/>
    <dgm:cxn modelId="{F5F375BD-E639-4ACA-8637-1EFC736F4CFB}" type="presOf" srcId="{61789A62-9364-413B-9F51-AB13D6633740}" destId="{B0793A6C-A99B-48CA-9445-941F9B3970B8}" srcOrd="1" destOrd="0" presId="urn:microsoft.com/office/officeart/2005/8/layout/chart3"/>
    <dgm:cxn modelId="{4755AE19-1AC0-4419-8E6B-07BFCDEA4CFA}" type="presOf" srcId="{367D87AA-84DE-4818-B3AF-6A21A1CDB418}" destId="{F5CB00A4-396C-4A6D-B36D-883F0AFFEFB3}" srcOrd="1" destOrd="0" presId="urn:microsoft.com/office/officeart/2005/8/layout/chart3"/>
    <dgm:cxn modelId="{5FC1DF98-983F-4A39-A9DB-4C7593F66CF2}" type="presOf" srcId="{367D87AA-84DE-4818-B3AF-6A21A1CDB418}" destId="{A91C4F8F-DE6D-4C9A-A178-47C04121A6BD}" srcOrd="0" destOrd="0" presId="urn:microsoft.com/office/officeart/2005/8/layout/chart3"/>
    <dgm:cxn modelId="{060E7761-6485-4471-87B8-9610342973A8}" type="presOf" srcId="{325DE451-C3F4-43F2-B1BE-B6406721C246}" destId="{AF86267D-86F2-4939-82CE-88B85CCE535B}" srcOrd="0" destOrd="0" presId="urn:microsoft.com/office/officeart/2005/8/layout/chart3"/>
    <dgm:cxn modelId="{A266F0C2-E42F-49FF-A780-EB9ADC46DE7D}" srcId="{1691ABB6-12B8-43DF-9FFF-A4E9493C73A3}" destId="{B5DCD7DB-04D8-477F-A9D7-7025BACA7B45}" srcOrd="1" destOrd="0" parTransId="{4A6E2701-D824-448F-BEEB-B4D40EE61CE5}" sibTransId="{6480B691-A246-4163-A103-4A2F760BB9F9}"/>
    <dgm:cxn modelId="{F2B24426-961A-4391-90AA-4997E49508CC}" type="presOf" srcId="{61789A62-9364-413B-9F51-AB13D6633740}" destId="{83F7BDFF-424C-4155-956C-E853CBA4CB45}" srcOrd="0" destOrd="0" presId="urn:microsoft.com/office/officeart/2005/8/layout/chart3"/>
    <dgm:cxn modelId="{5924D819-7459-4D01-B73F-1C044C82DEDD}" srcId="{1691ABB6-12B8-43DF-9FFF-A4E9493C73A3}" destId="{325DE451-C3F4-43F2-B1BE-B6406721C246}" srcOrd="2" destOrd="0" parTransId="{EA74276B-3BA8-4106-88C1-B965CA7084DC}" sibTransId="{9A6B232F-33C0-4502-BA31-9AAC8FC8DC01}"/>
    <dgm:cxn modelId="{B4D89B25-B759-465F-A030-4A27EB88BBF0}" type="presOf" srcId="{B5DCD7DB-04D8-477F-A9D7-7025BACA7B45}" destId="{5074E1B9-7F09-477B-989B-196CA2B216DF}" srcOrd="0" destOrd="0" presId="urn:microsoft.com/office/officeart/2005/8/layout/chart3"/>
    <dgm:cxn modelId="{32DE9B16-27B3-403C-87EF-FC5C64081262}" srcId="{1691ABB6-12B8-43DF-9FFF-A4E9493C73A3}" destId="{F33A3E8B-7946-4591-9FD4-AA12962C5EAE}" srcOrd="4" destOrd="0" parTransId="{A4368B00-B798-4132-B053-E5C1F4540AA2}" sibTransId="{E83E59A3-997F-4E37-A3D3-E17092BE536A}"/>
    <dgm:cxn modelId="{1C2FEBCE-2BA6-4CFB-990B-C66AEDAA2DB4}" srcId="{1691ABB6-12B8-43DF-9FFF-A4E9493C73A3}" destId="{61789A62-9364-413B-9F51-AB13D6633740}" srcOrd="0" destOrd="0" parTransId="{9DF28316-17FE-474D-98F6-EF32EDA078BB}" sibTransId="{4F09873A-7C09-4ECC-ABF9-2026784D2D6B}"/>
    <dgm:cxn modelId="{0B090784-033A-4507-9B59-FDC5CFAEE3A8}" type="presOf" srcId="{F33A3E8B-7946-4591-9FD4-AA12962C5EAE}" destId="{FF1A802B-0ABF-4530-B3FE-51519B13B230}" srcOrd="0" destOrd="0" presId="urn:microsoft.com/office/officeart/2005/8/layout/chart3"/>
    <dgm:cxn modelId="{7A8B9526-2CC5-4468-8880-A4BD39482CEC}" srcId="{1691ABB6-12B8-43DF-9FFF-A4E9493C73A3}" destId="{367D87AA-84DE-4818-B3AF-6A21A1CDB418}" srcOrd="3" destOrd="0" parTransId="{69B93FD4-4E3B-43CB-B660-DE919A5D8983}" sibTransId="{A9F2376C-0982-40DA-B4D5-D6360A150CE3}"/>
    <dgm:cxn modelId="{7B9D599B-FEDE-401D-9312-D9F529133578}" type="presOf" srcId="{1691ABB6-12B8-43DF-9FFF-A4E9493C73A3}" destId="{7D1498E7-1670-4C02-BD9F-8B4A3B6742D5}" srcOrd="0" destOrd="0" presId="urn:microsoft.com/office/officeart/2005/8/layout/chart3"/>
    <dgm:cxn modelId="{875B6C71-BA34-4449-8522-F7D417BB5083}" type="presOf" srcId="{F33A3E8B-7946-4591-9FD4-AA12962C5EAE}" destId="{1C1A9073-46E7-40E3-B925-1A78883CE1D1}" srcOrd="1" destOrd="0" presId="urn:microsoft.com/office/officeart/2005/8/layout/chart3"/>
    <dgm:cxn modelId="{7B16F419-6997-4956-AA58-56CEBD20B78C}" type="presParOf" srcId="{7D1498E7-1670-4C02-BD9F-8B4A3B6742D5}" destId="{83F7BDFF-424C-4155-956C-E853CBA4CB45}" srcOrd="0" destOrd="0" presId="urn:microsoft.com/office/officeart/2005/8/layout/chart3"/>
    <dgm:cxn modelId="{8F32B0D8-34A8-48C3-ABDC-116C3452A1B1}" type="presParOf" srcId="{7D1498E7-1670-4C02-BD9F-8B4A3B6742D5}" destId="{B0793A6C-A99B-48CA-9445-941F9B3970B8}" srcOrd="1" destOrd="0" presId="urn:microsoft.com/office/officeart/2005/8/layout/chart3"/>
    <dgm:cxn modelId="{1356F387-8007-4878-9577-2C95AA8AAC4B}" type="presParOf" srcId="{7D1498E7-1670-4C02-BD9F-8B4A3B6742D5}" destId="{5074E1B9-7F09-477B-989B-196CA2B216DF}" srcOrd="2" destOrd="0" presId="urn:microsoft.com/office/officeart/2005/8/layout/chart3"/>
    <dgm:cxn modelId="{22C40A59-B715-499C-8869-9229D5BF5850}" type="presParOf" srcId="{7D1498E7-1670-4C02-BD9F-8B4A3B6742D5}" destId="{C7759E54-2BCA-4410-96A9-FF4C449E1F34}" srcOrd="3" destOrd="0" presId="urn:microsoft.com/office/officeart/2005/8/layout/chart3"/>
    <dgm:cxn modelId="{57D29BEB-35B5-437D-9436-C64FAF7B14A4}" type="presParOf" srcId="{7D1498E7-1670-4C02-BD9F-8B4A3B6742D5}" destId="{AF86267D-86F2-4939-82CE-88B85CCE535B}" srcOrd="4" destOrd="0" presId="urn:microsoft.com/office/officeart/2005/8/layout/chart3"/>
    <dgm:cxn modelId="{26456ECB-689B-43A6-8485-D76AFC618439}" type="presParOf" srcId="{7D1498E7-1670-4C02-BD9F-8B4A3B6742D5}" destId="{F24841C0-5621-4E20-B601-CF7B7BA04FF5}" srcOrd="5" destOrd="0" presId="urn:microsoft.com/office/officeart/2005/8/layout/chart3"/>
    <dgm:cxn modelId="{672A8E1B-7A38-4573-814C-32B809756704}" type="presParOf" srcId="{7D1498E7-1670-4C02-BD9F-8B4A3B6742D5}" destId="{A91C4F8F-DE6D-4C9A-A178-47C04121A6BD}" srcOrd="6" destOrd="0" presId="urn:microsoft.com/office/officeart/2005/8/layout/chart3"/>
    <dgm:cxn modelId="{FE53BAC5-294B-472B-AA43-542EB15A9A2E}" type="presParOf" srcId="{7D1498E7-1670-4C02-BD9F-8B4A3B6742D5}" destId="{F5CB00A4-396C-4A6D-B36D-883F0AFFEFB3}" srcOrd="7" destOrd="0" presId="urn:microsoft.com/office/officeart/2005/8/layout/chart3"/>
    <dgm:cxn modelId="{EB1D9BB4-78B2-4A50-B3A2-740AACD04A4E}" type="presParOf" srcId="{7D1498E7-1670-4C02-BD9F-8B4A3B6742D5}" destId="{FF1A802B-0ABF-4530-B3FE-51519B13B230}" srcOrd="8" destOrd="0" presId="urn:microsoft.com/office/officeart/2005/8/layout/chart3"/>
    <dgm:cxn modelId="{C5149B30-D27E-4F36-94BE-DFEBF133451D}" type="presParOf" srcId="{7D1498E7-1670-4C02-BD9F-8B4A3B6742D5}" destId="{1C1A9073-46E7-40E3-B925-1A78883CE1D1}" srcOrd="9"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7BDFF-424C-4155-956C-E853CBA4CB45}">
      <dsp:nvSpPr>
        <dsp:cNvPr id="0" name=""/>
        <dsp:cNvSpPr/>
      </dsp:nvSpPr>
      <dsp:spPr>
        <a:xfrm>
          <a:off x="2212238" y="395673"/>
          <a:ext cx="5562607" cy="5562607"/>
        </a:xfrm>
        <a:prstGeom prst="pie">
          <a:avLst>
            <a:gd name="adj1" fmla="val 16200000"/>
            <a:gd name="adj2" fmla="val 2052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Revisit Goals</a:t>
          </a:r>
          <a:endParaRPr lang="en-US" sz="1600" b="1" kern="1200" dirty="0">
            <a:effectLst>
              <a:outerShdw blurRad="38100" dist="38100" dir="2700000" algn="tl">
                <a:srgbClr val="000000">
                  <a:alpha val="43137"/>
                </a:srgbClr>
              </a:outerShdw>
            </a:effectLst>
          </a:endParaRPr>
        </a:p>
        <a:p>
          <a:pPr lvl="0" algn="ctr" defTabSz="1066800">
            <a:lnSpc>
              <a:spcPct val="90000"/>
            </a:lnSpc>
            <a:spcBef>
              <a:spcPct val="0"/>
            </a:spcBef>
            <a:spcAft>
              <a:spcPct val="35000"/>
            </a:spcAft>
          </a:pPr>
          <a:r>
            <a:rPr lang="en-US" sz="1600" kern="1200" dirty="0"/>
            <a:t>Activate our Vision and create the DEI decision lens</a:t>
          </a:r>
        </a:p>
        <a:p>
          <a:pPr lvl="0" algn="ctr" defTabSz="1066800">
            <a:lnSpc>
              <a:spcPct val="90000"/>
            </a:lnSpc>
            <a:spcBef>
              <a:spcPct val="0"/>
            </a:spcBef>
            <a:spcAft>
              <a:spcPct val="35000"/>
            </a:spcAft>
          </a:pPr>
          <a:endParaRPr lang="en-US" sz="2400" kern="1200" dirty="0"/>
        </a:p>
      </dsp:txBody>
      <dsp:txXfrm>
        <a:off x="5063736" y="1226753"/>
        <a:ext cx="1887313" cy="1291319"/>
      </dsp:txXfrm>
    </dsp:sp>
    <dsp:sp modelId="{5074E1B9-7F09-477B-989B-196CA2B216DF}">
      <dsp:nvSpPr>
        <dsp:cNvPr id="0" name=""/>
        <dsp:cNvSpPr/>
      </dsp:nvSpPr>
      <dsp:spPr>
        <a:xfrm>
          <a:off x="2017547" y="663870"/>
          <a:ext cx="5562607" cy="5562607"/>
        </a:xfrm>
        <a:prstGeom prst="pie">
          <a:avLst>
            <a:gd name="adj1" fmla="val 20520000"/>
            <a:gd name="adj2" fmla="val 324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effectLst>
                <a:outerShdw blurRad="38100" dist="38100" dir="2700000" algn="tl">
                  <a:srgbClr val="000000">
                    <a:alpha val="43137"/>
                  </a:srgbClr>
                </a:outerShdw>
              </a:effectLst>
            </a:rPr>
            <a:t>Measure </a:t>
          </a:r>
          <a:r>
            <a:rPr lang="en-US" sz="2400" b="1" kern="1200" dirty="0" smtClean="0">
              <a:effectLst>
                <a:outerShdw blurRad="38100" dist="38100" dir="2700000" algn="tl">
                  <a:srgbClr val="000000">
                    <a:alpha val="43137"/>
                  </a:srgbClr>
                </a:outerShdw>
              </a:effectLst>
            </a:rPr>
            <a:t>Success</a:t>
          </a:r>
          <a:r>
            <a:rPr lang="en-US" sz="2400" kern="1200" dirty="0" smtClean="0"/>
            <a:t> </a:t>
          </a:r>
          <a:endParaRPr lang="en-US" sz="2400" kern="1200" dirty="0"/>
        </a:p>
        <a:p>
          <a:pPr lvl="0" algn="ctr" defTabSz="1066800">
            <a:lnSpc>
              <a:spcPct val="90000"/>
            </a:lnSpc>
            <a:spcBef>
              <a:spcPct val="0"/>
            </a:spcBef>
            <a:spcAft>
              <a:spcPct val="35000"/>
            </a:spcAft>
          </a:pPr>
          <a:r>
            <a:rPr lang="en-US" sz="1600" kern="1200" dirty="0"/>
            <a:t>Establish equitable outcomes </a:t>
          </a:r>
        </a:p>
      </dsp:txBody>
      <dsp:txXfrm>
        <a:off x="5653108" y="3180288"/>
        <a:ext cx="1655538" cy="1397274"/>
      </dsp:txXfrm>
    </dsp:sp>
    <dsp:sp modelId="{AF86267D-86F2-4939-82CE-88B85CCE535B}">
      <dsp:nvSpPr>
        <dsp:cNvPr id="0" name=""/>
        <dsp:cNvSpPr/>
      </dsp:nvSpPr>
      <dsp:spPr>
        <a:xfrm>
          <a:off x="2017547" y="663870"/>
          <a:ext cx="5562607" cy="5562607"/>
        </a:xfrm>
        <a:prstGeom prst="pie">
          <a:avLst>
            <a:gd name="adj1" fmla="val 3240000"/>
            <a:gd name="adj2" fmla="val 756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a:effectLst>
                <a:outerShdw blurRad="38100" dist="38100" dir="2700000" algn="tl">
                  <a:srgbClr val="000000">
                    <a:alpha val="43137"/>
                  </a:srgbClr>
                </a:outerShdw>
              </a:effectLst>
            </a:rPr>
            <a:t>Analyze </a:t>
          </a:r>
          <a:r>
            <a:rPr lang="en-US" sz="2100" b="1" kern="1200" dirty="0" smtClean="0">
              <a:effectLst>
                <a:outerShdw blurRad="38100" dist="38100" dir="2700000" algn="tl">
                  <a:srgbClr val="000000">
                    <a:alpha val="43137"/>
                  </a:srgbClr>
                </a:outerShdw>
              </a:effectLst>
            </a:rPr>
            <a:t>Outcomes</a:t>
          </a:r>
          <a:r>
            <a:rPr lang="en-US" sz="2100" kern="1200" dirty="0" smtClean="0"/>
            <a:t> </a:t>
          </a:r>
          <a:endParaRPr lang="en-US" sz="2100" kern="1200" dirty="0"/>
        </a:p>
        <a:p>
          <a:pPr lvl="0" algn="ctr" defTabSz="933450">
            <a:lnSpc>
              <a:spcPct val="90000"/>
            </a:lnSpc>
            <a:spcBef>
              <a:spcPct val="0"/>
            </a:spcBef>
            <a:spcAft>
              <a:spcPct val="35000"/>
            </a:spcAft>
          </a:pPr>
          <a:r>
            <a:rPr lang="en-US" sz="1600" kern="1200" dirty="0"/>
            <a:t>Review progress and shortfalls</a:t>
          </a:r>
        </a:p>
      </dsp:txBody>
      <dsp:txXfrm>
        <a:off x="3805528" y="4835826"/>
        <a:ext cx="1986645" cy="1191987"/>
      </dsp:txXfrm>
    </dsp:sp>
    <dsp:sp modelId="{A91C4F8F-DE6D-4C9A-A178-47C04121A6BD}">
      <dsp:nvSpPr>
        <dsp:cNvPr id="0" name=""/>
        <dsp:cNvSpPr/>
      </dsp:nvSpPr>
      <dsp:spPr>
        <a:xfrm>
          <a:off x="2017547" y="663870"/>
          <a:ext cx="5562607" cy="5562607"/>
        </a:xfrm>
        <a:prstGeom prst="pie">
          <a:avLst>
            <a:gd name="adj1" fmla="val 7560000"/>
            <a:gd name="adj2" fmla="val 1188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effectLst>
                <a:outerShdw blurRad="38100" dist="38100" dir="2700000" algn="tl">
                  <a:srgbClr val="000000">
                    <a:alpha val="43137"/>
                  </a:srgbClr>
                </a:outerShdw>
              </a:effectLst>
            </a:rPr>
            <a:t>Refine Course </a:t>
          </a:r>
        </a:p>
        <a:p>
          <a:pPr lvl="0" algn="ctr" defTabSz="889000">
            <a:lnSpc>
              <a:spcPct val="90000"/>
            </a:lnSpc>
            <a:spcBef>
              <a:spcPct val="0"/>
            </a:spcBef>
            <a:spcAft>
              <a:spcPct val="35000"/>
            </a:spcAft>
          </a:pPr>
          <a:r>
            <a:rPr lang="en-US" sz="1600" kern="1200" dirty="0"/>
            <a:t>Make mid-course corrections, if necessary</a:t>
          </a:r>
        </a:p>
      </dsp:txBody>
      <dsp:txXfrm>
        <a:off x="2282433" y="3180288"/>
        <a:ext cx="1655538" cy="1397274"/>
      </dsp:txXfrm>
    </dsp:sp>
    <dsp:sp modelId="{FF1A802B-0ABF-4530-B3FE-51519B13B230}">
      <dsp:nvSpPr>
        <dsp:cNvPr id="0" name=""/>
        <dsp:cNvSpPr/>
      </dsp:nvSpPr>
      <dsp:spPr>
        <a:xfrm>
          <a:off x="2017547" y="663870"/>
          <a:ext cx="5562607" cy="5562607"/>
        </a:xfrm>
        <a:prstGeom prst="pie">
          <a:avLst>
            <a:gd name="adj1" fmla="val 11880000"/>
            <a:gd name="adj2" fmla="val 162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effectLst>
                <a:outerShdw blurRad="38100" dist="38100" dir="2700000" algn="tl">
                  <a:srgbClr val="000000">
                    <a:alpha val="43137"/>
                  </a:srgbClr>
                </a:outerShdw>
              </a:effectLst>
            </a:rPr>
            <a:t>Promote Programs and Initiatives</a:t>
          </a:r>
          <a:r>
            <a:rPr lang="en-US" sz="1500" kern="1200" dirty="0">
              <a:effectLst>
                <a:outerShdw blurRad="38100" dist="38100" dir="2700000" algn="tl">
                  <a:srgbClr val="000000">
                    <a:alpha val="43137"/>
                  </a:srgbClr>
                </a:outerShdw>
              </a:effectLst>
            </a:rPr>
            <a:t> </a:t>
          </a:r>
        </a:p>
        <a:p>
          <a:pPr lvl="0" algn="ctr" defTabSz="889000">
            <a:lnSpc>
              <a:spcPct val="90000"/>
            </a:lnSpc>
            <a:spcBef>
              <a:spcPct val="0"/>
            </a:spcBef>
            <a:spcAft>
              <a:spcPct val="35000"/>
            </a:spcAft>
          </a:pPr>
          <a:r>
            <a:rPr lang="en-US" sz="1500" kern="1200" dirty="0"/>
            <a:t>Get the word out to your networks</a:t>
          </a:r>
        </a:p>
      </dsp:txBody>
      <dsp:txXfrm>
        <a:off x="2828760" y="1511506"/>
        <a:ext cx="1887313" cy="1291319"/>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ED42AF-76CC-4A46-B388-D88CA51C3A35}"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DCD109-D6CB-4C0D-83DF-7B04E11B1BCD}" type="slidenum">
              <a:rPr lang="en-US" smtClean="0"/>
              <a:t>‹#›</a:t>
            </a:fld>
            <a:endParaRPr lang="en-US"/>
          </a:p>
        </p:txBody>
      </p:sp>
    </p:spTree>
    <p:extLst>
      <p:ext uri="{BB962C8B-B14F-4D97-AF65-F5344CB8AC3E}">
        <p14:creationId xmlns:p14="http://schemas.microsoft.com/office/powerpoint/2010/main" val="1145315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ED42AF-76CC-4A46-B388-D88CA51C3A35}"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DCD109-D6CB-4C0D-83DF-7B04E11B1BCD}" type="slidenum">
              <a:rPr lang="en-US" smtClean="0"/>
              <a:t>‹#›</a:t>
            </a:fld>
            <a:endParaRPr lang="en-US"/>
          </a:p>
        </p:txBody>
      </p:sp>
    </p:spTree>
    <p:extLst>
      <p:ext uri="{BB962C8B-B14F-4D97-AF65-F5344CB8AC3E}">
        <p14:creationId xmlns:p14="http://schemas.microsoft.com/office/powerpoint/2010/main" val="3824272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ED42AF-76CC-4A46-B388-D88CA51C3A35}"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DCD109-D6CB-4C0D-83DF-7B04E11B1BCD}" type="slidenum">
              <a:rPr lang="en-US" smtClean="0"/>
              <a:t>‹#›</a:t>
            </a:fld>
            <a:endParaRPr lang="en-US"/>
          </a:p>
        </p:txBody>
      </p:sp>
    </p:spTree>
    <p:extLst>
      <p:ext uri="{BB962C8B-B14F-4D97-AF65-F5344CB8AC3E}">
        <p14:creationId xmlns:p14="http://schemas.microsoft.com/office/powerpoint/2010/main" val="2055081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00673D"/>
                </a:solidFill>
                <a:latin typeface="Georgia"/>
                <a:cs typeface="Georgia"/>
              </a:defRPr>
            </a:lvl1pPr>
          </a:lstStyle>
          <a:p>
            <a:endParaRPr/>
          </a:p>
        </p:txBody>
      </p:sp>
      <p:sp>
        <p:nvSpPr>
          <p:cNvPr id="3" name="Holder 3"/>
          <p:cNvSpPr>
            <a:spLocks noGrp="1"/>
          </p:cNvSpPr>
          <p:nvPr>
            <p:ph sz="half" idx="2"/>
          </p:nvPr>
        </p:nvSpPr>
        <p:spPr>
          <a:xfrm>
            <a:off x="811174" y="1824685"/>
            <a:ext cx="3531870" cy="3861435"/>
          </a:xfrm>
          <a:prstGeom prst="rect">
            <a:avLst/>
          </a:prstGeom>
        </p:spPr>
        <p:txBody>
          <a:bodyPr wrap="square" lIns="0" tIns="0" rIns="0" bIns="0">
            <a:spAutoFit/>
          </a:bodyPr>
          <a:lstStyle>
            <a:lvl1pPr>
              <a:defRPr sz="6800" b="0" i="0">
                <a:solidFill>
                  <a:schemeClr val="tx1"/>
                </a:solidFill>
                <a:latin typeface="Calibri Light"/>
                <a:cs typeface="Calibri Light"/>
              </a:defRPr>
            </a:lvl1pPr>
          </a:lstStyle>
          <a:p>
            <a:endParaRPr/>
          </a:p>
        </p:txBody>
      </p:sp>
      <p:sp>
        <p:nvSpPr>
          <p:cNvPr id="4" name="Holder 4"/>
          <p:cNvSpPr>
            <a:spLocks noGrp="1"/>
          </p:cNvSpPr>
          <p:nvPr>
            <p:ph sz="half" idx="3"/>
          </p:nvPr>
        </p:nvSpPr>
        <p:spPr>
          <a:xfrm>
            <a:off x="7652766" y="1963369"/>
            <a:ext cx="4085590" cy="3533140"/>
          </a:xfrm>
          <a:prstGeom prst="rect">
            <a:avLst/>
          </a:prstGeom>
        </p:spPr>
        <p:txBody>
          <a:bodyPr wrap="square" lIns="0" tIns="0" rIns="0" bIns="0">
            <a:spAutoFit/>
          </a:bodyPr>
          <a:lstStyle>
            <a:lvl1pPr>
              <a:defRPr sz="2800" b="0" i="0">
                <a:solidFill>
                  <a:srgbClr val="7E7E7E"/>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77997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249295" y="2660650"/>
            <a:ext cx="5622925" cy="756920"/>
          </a:xfrm>
          <a:prstGeom prst="rect">
            <a:avLst/>
          </a:prstGeom>
        </p:spPr>
        <p:txBody>
          <a:bodyPr wrap="square" lIns="0" tIns="0" rIns="0" bIns="0">
            <a:spAutoFit/>
          </a:bodyPr>
          <a:lstStyle>
            <a:lvl1pPr>
              <a:defRPr sz="4800" b="1" i="0">
                <a:solidFill>
                  <a:srgbClr val="00673D"/>
                </a:solidFill>
                <a:latin typeface="Verdana"/>
                <a:cs typeface="Verdana"/>
              </a:defRPr>
            </a:lvl1pPr>
          </a:lstStyle>
          <a:p>
            <a:endParaRPr/>
          </a:p>
        </p:txBody>
      </p:sp>
      <p:sp>
        <p:nvSpPr>
          <p:cNvPr id="3" name="Holder 3"/>
          <p:cNvSpPr>
            <a:spLocks noGrp="1"/>
          </p:cNvSpPr>
          <p:nvPr>
            <p:ph type="subTitle" idx="4"/>
          </p:nvPr>
        </p:nvSpPr>
        <p:spPr>
          <a:xfrm>
            <a:off x="349402" y="3744544"/>
            <a:ext cx="11493195" cy="156273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3558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ED42AF-76CC-4A46-B388-D88CA51C3A35}"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DCD109-D6CB-4C0D-83DF-7B04E11B1BCD}" type="slidenum">
              <a:rPr lang="en-US" smtClean="0"/>
              <a:t>‹#›</a:t>
            </a:fld>
            <a:endParaRPr lang="en-US"/>
          </a:p>
        </p:txBody>
      </p:sp>
    </p:spTree>
    <p:extLst>
      <p:ext uri="{BB962C8B-B14F-4D97-AF65-F5344CB8AC3E}">
        <p14:creationId xmlns:p14="http://schemas.microsoft.com/office/powerpoint/2010/main" val="1612807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ED42AF-76CC-4A46-B388-D88CA51C3A35}"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DCD109-D6CB-4C0D-83DF-7B04E11B1BCD}" type="slidenum">
              <a:rPr lang="en-US" smtClean="0"/>
              <a:t>‹#›</a:t>
            </a:fld>
            <a:endParaRPr lang="en-US"/>
          </a:p>
        </p:txBody>
      </p:sp>
    </p:spTree>
    <p:extLst>
      <p:ext uri="{BB962C8B-B14F-4D97-AF65-F5344CB8AC3E}">
        <p14:creationId xmlns:p14="http://schemas.microsoft.com/office/powerpoint/2010/main" val="1492259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ED42AF-76CC-4A46-B388-D88CA51C3A35}" type="datetimeFigureOut">
              <a:rPr lang="en-US" smtClean="0"/>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DCD109-D6CB-4C0D-83DF-7B04E11B1BCD}" type="slidenum">
              <a:rPr lang="en-US" smtClean="0"/>
              <a:t>‹#›</a:t>
            </a:fld>
            <a:endParaRPr lang="en-US"/>
          </a:p>
        </p:txBody>
      </p:sp>
    </p:spTree>
    <p:extLst>
      <p:ext uri="{BB962C8B-B14F-4D97-AF65-F5344CB8AC3E}">
        <p14:creationId xmlns:p14="http://schemas.microsoft.com/office/powerpoint/2010/main" val="1713341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ED42AF-76CC-4A46-B388-D88CA51C3A35}" type="datetimeFigureOut">
              <a:rPr lang="en-US" smtClean="0"/>
              <a:t>11/12/2021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DCD109-D6CB-4C0D-83DF-7B04E11B1BCD}" type="slidenum">
              <a:rPr lang="en-US" smtClean="0"/>
              <a:t>‹#›</a:t>
            </a:fld>
            <a:endParaRPr lang="en-US"/>
          </a:p>
        </p:txBody>
      </p:sp>
    </p:spTree>
    <p:extLst>
      <p:ext uri="{BB962C8B-B14F-4D97-AF65-F5344CB8AC3E}">
        <p14:creationId xmlns:p14="http://schemas.microsoft.com/office/powerpoint/2010/main" val="2287204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ED42AF-76CC-4A46-B388-D88CA51C3A35}" type="datetimeFigureOut">
              <a:rPr lang="en-US" smtClean="0"/>
              <a:t>11/12/2021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DCD109-D6CB-4C0D-83DF-7B04E11B1BCD}" type="slidenum">
              <a:rPr lang="en-US" smtClean="0"/>
              <a:t>‹#›</a:t>
            </a:fld>
            <a:endParaRPr lang="en-US"/>
          </a:p>
        </p:txBody>
      </p:sp>
    </p:spTree>
    <p:extLst>
      <p:ext uri="{BB962C8B-B14F-4D97-AF65-F5344CB8AC3E}">
        <p14:creationId xmlns:p14="http://schemas.microsoft.com/office/powerpoint/2010/main" val="2650225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ED42AF-76CC-4A46-B388-D88CA51C3A35}" type="datetimeFigureOut">
              <a:rPr lang="en-US" smtClean="0"/>
              <a:t>11/12/2021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DCD109-D6CB-4C0D-83DF-7B04E11B1BCD}" type="slidenum">
              <a:rPr lang="en-US" smtClean="0"/>
              <a:t>‹#›</a:t>
            </a:fld>
            <a:endParaRPr lang="en-US"/>
          </a:p>
        </p:txBody>
      </p:sp>
    </p:spTree>
    <p:extLst>
      <p:ext uri="{BB962C8B-B14F-4D97-AF65-F5344CB8AC3E}">
        <p14:creationId xmlns:p14="http://schemas.microsoft.com/office/powerpoint/2010/main" val="4291952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ED42AF-76CC-4A46-B388-D88CA51C3A35}" type="datetimeFigureOut">
              <a:rPr lang="en-US" smtClean="0"/>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DCD109-D6CB-4C0D-83DF-7B04E11B1BCD}" type="slidenum">
              <a:rPr lang="en-US" smtClean="0"/>
              <a:t>‹#›</a:t>
            </a:fld>
            <a:endParaRPr lang="en-US"/>
          </a:p>
        </p:txBody>
      </p:sp>
    </p:spTree>
    <p:extLst>
      <p:ext uri="{BB962C8B-B14F-4D97-AF65-F5344CB8AC3E}">
        <p14:creationId xmlns:p14="http://schemas.microsoft.com/office/powerpoint/2010/main" val="2700919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ED42AF-76CC-4A46-B388-D88CA51C3A35}" type="datetimeFigureOut">
              <a:rPr lang="en-US" smtClean="0"/>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DCD109-D6CB-4C0D-83DF-7B04E11B1BCD}" type="slidenum">
              <a:rPr lang="en-US" smtClean="0"/>
              <a:t>‹#›</a:t>
            </a:fld>
            <a:endParaRPr lang="en-US"/>
          </a:p>
        </p:txBody>
      </p:sp>
    </p:spTree>
    <p:extLst>
      <p:ext uri="{BB962C8B-B14F-4D97-AF65-F5344CB8AC3E}">
        <p14:creationId xmlns:p14="http://schemas.microsoft.com/office/powerpoint/2010/main" val="1569971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D42AF-76CC-4A46-B388-D88CA51C3A35}" type="datetimeFigureOut">
              <a:rPr lang="en-US" smtClean="0"/>
              <a:t>11/12/2021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DCD109-D6CB-4C0D-83DF-7B04E11B1BCD}" type="slidenum">
              <a:rPr lang="en-US" smtClean="0"/>
              <a:t>‹#›</a:t>
            </a:fld>
            <a:endParaRPr lang="en-US"/>
          </a:p>
        </p:txBody>
      </p:sp>
    </p:spTree>
    <p:extLst>
      <p:ext uri="{BB962C8B-B14F-4D97-AF65-F5344CB8AC3E}">
        <p14:creationId xmlns:p14="http://schemas.microsoft.com/office/powerpoint/2010/main" val="1461945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helencrump.net/category/programme-for-online-teaching/" TargetMode="External"/><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arge detailed map of City of Erie"/>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36884" y="-1556422"/>
            <a:ext cx="12528883" cy="9720036"/>
          </a:xfrm>
          <a:prstGeom prst="rect">
            <a:avLst/>
          </a:prstGeom>
          <a:noFill/>
          <a:effectLst>
            <a:outerShdw blurRad="50800" dist="50800" dir="5400000" algn="ctr" rotWithShape="0">
              <a:schemeClr val="bg1">
                <a:lumMod val="95000"/>
                <a:alpha val="86000"/>
              </a:scheme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40633" y="558263"/>
            <a:ext cx="12284243" cy="3436221"/>
          </a:xfrm>
        </p:spPr>
        <p:txBody>
          <a:bodyPr>
            <a:normAutofit/>
          </a:bodyPr>
          <a:lstStyle/>
          <a:p>
            <a:r>
              <a:rPr lang="en-US" sz="6600" b="1" dirty="0">
                <a:effectLst>
                  <a:outerShdw blurRad="38100" dist="38100" dir="2700000" algn="tl">
                    <a:srgbClr val="000000">
                      <a:alpha val="43137"/>
                    </a:srgbClr>
                  </a:outerShdw>
                </a:effectLst>
                <a:latin typeface="Britannic Bold" panose="020B0903060703020204" pitchFamily="34" charset="0"/>
              </a:rPr>
              <a:t>American Rescue Plan</a:t>
            </a:r>
            <a:r>
              <a:rPr lang="en-US" sz="2500" b="1" dirty="0">
                <a:effectLst>
                  <a:outerShdw blurRad="38100" dist="38100" dir="2700000" algn="tl">
                    <a:srgbClr val="000000">
                      <a:alpha val="43137"/>
                    </a:srgbClr>
                  </a:outerShdw>
                </a:effectLst>
                <a:latin typeface="Britannic Bold" panose="020B0903060703020204" pitchFamily="34" charset="0"/>
              </a:rPr>
              <a:t/>
            </a:r>
            <a:br>
              <a:rPr lang="en-US" sz="2500" b="1" dirty="0">
                <a:effectLst>
                  <a:outerShdw blurRad="38100" dist="38100" dir="2700000" algn="tl">
                    <a:srgbClr val="000000">
                      <a:alpha val="43137"/>
                    </a:srgbClr>
                  </a:outerShdw>
                </a:effectLst>
                <a:latin typeface="Britannic Bold" panose="020B0903060703020204" pitchFamily="34" charset="0"/>
              </a:rPr>
            </a:br>
            <a:r>
              <a:rPr lang="en-US" sz="6600" b="1" dirty="0">
                <a:effectLst>
                  <a:outerShdw blurRad="38100" dist="38100" dir="2700000" algn="tl">
                    <a:srgbClr val="000000">
                      <a:alpha val="43137"/>
                    </a:srgbClr>
                  </a:outerShdw>
                </a:effectLst>
                <a:latin typeface="Britannic Bold" panose="020B0903060703020204" pitchFamily="34" charset="0"/>
              </a:rPr>
              <a:t/>
            </a:r>
            <a:br>
              <a:rPr lang="en-US" sz="6600" b="1" dirty="0">
                <a:effectLst>
                  <a:outerShdw blurRad="38100" dist="38100" dir="2700000" algn="tl">
                    <a:srgbClr val="000000">
                      <a:alpha val="43137"/>
                    </a:srgbClr>
                  </a:outerShdw>
                </a:effectLst>
                <a:latin typeface="Britannic Bold" panose="020B0903060703020204" pitchFamily="34" charset="0"/>
              </a:rPr>
            </a:br>
            <a:r>
              <a:rPr lang="en-US" sz="6600" b="1" dirty="0">
                <a:effectLst>
                  <a:outerShdw blurRad="38100" dist="38100" dir="2700000" algn="tl">
                    <a:srgbClr val="000000">
                      <a:alpha val="43137"/>
                    </a:srgbClr>
                  </a:outerShdw>
                </a:effectLst>
                <a:latin typeface="Britannic Bold" panose="020B0903060703020204" pitchFamily="34" charset="0"/>
              </a:rPr>
              <a:t>Council of Advisors</a:t>
            </a:r>
          </a:p>
        </p:txBody>
      </p:sp>
      <p:sp>
        <p:nvSpPr>
          <p:cNvPr id="3" name="Subtitle 2"/>
          <p:cNvSpPr>
            <a:spLocks noGrp="1"/>
          </p:cNvSpPr>
          <p:nvPr>
            <p:ph type="subTitle" idx="1"/>
          </p:nvPr>
        </p:nvSpPr>
        <p:spPr>
          <a:xfrm>
            <a:off x="-240633" y="6031324"/>
            <a:ext cx="12284243" cy="536825"/>
          </a:xfrm>
        </p:spPr>
        <p:txBody>
          <a:bodyPr/>
          <a:lstStyle/>
          <a:p>
            <a:r>
              <a:rPr lang="en-US" b="1" dirty="0">
                <a:latin typeface="Britannic Bold" panose="020B0903060703020204" pitchFamily="34" charset="0"/>
              </a:rPr>
              <a:t>October 22, 2021</a:t>
            </a:r>
          </a:p>
        </p:txBody>
      </p:sp>
      <p:pic>
        <p:nvPicPr>
          <p:cNvPr id="1026" name="Picture 2" descr="File:Seal of Erie, Pennsylvania.svg - Wikimedia Comm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7137" y="4305245"/>
            <a:ext cx="1388701" cy="1415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415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ject 2"/>
          <p:cNvSpPr/>
          <p:nvPr/>
        </p:nvSpPr>
        <p:spPr>
          <a:xfrm>
            <a:off x="0" y="1"/>
            <a:ext cx="12192000" cy="1277470"/>
          </a:xfrm>
          <a:custGeom>
            <a:avLst/>
            <a:gdLst/>
            <a:ahLst/>
            <a:cxnLst/>
            <a:rect l="l" t="t" r="r" b="b"/>
            <a:pathLst>
              <a:path w="12192000" h="1571625">
                <a:moveTo>
                  <a:pt x="12192000" y="0"/>
                </a:moveTo>
                <a:lnTo>
                  <a:pt x="0" y="0"/>
                </a:lnTo>
                <a:lnTo>
                  <a:pt x="0" y="1571244"/>
                </a:lnTo>
                <a:lnTo>
                  <a:pt x="12192000" y="1571244"/>
                </a:lnTo>
                <a:lnTo>
                  <a:pt x="12192000" y="0"/>
                </a:lnTo>
                <a:close/>
              </a:path>
            </a:pathLst>
          </a:custGeom>
          <a:solidFill>
            <a:srgbClr val="585858"/>
          </a:solidFill>
        </p:spPr>
        <p:txBody>
          <a:bodyPr wrap="square" lIns="0" tIns="0" rIns="0" bIns="0" rtlCol="0"/>
          <a:lstStyle/>
          <a:p>
            <a:endParaRPr/>
          </a:p>
        </p:txBody>
      </p:sp>
      <p:grpSp>
        <p:nvGrpSpPr>
          <p:cNvPr id="4" name="object 4"/>
          <p:cNvGrpSpPr/>
          <p:nvPr/>
        </p:nvGrpSpPr>
        <p:grpSpPr>
          <a:xfrm>
            <a:off x="86713" y="1331257"/>
            <a:ext cx="2495550" cy="758190"/>
            <a:chOff x="4318" y="1983994"/>
            <a:chExt cx="2495550" cy="758190"/>
          </a:xfrm>
          <a:solidFill>
            <a:schemeClr val="accent5">
              <a:lumMod val="60000"/>
              <a:lumOff val="40000"/>
            </a:schemeClr>
          </a:solidFill>
        </p:grpSpPr>
        <p:sp>
          <p:nvSpPr>
            <p:cNvPr id="5" name="object 5"/>
            <p:cNvSpPr/>
            <p:nvPr/>
          </p:nvSpPr>
          <p:spPr>
            <a:xfrm>
              <a:off x="10668" y="1990344"/>
              <a:ext cx="2482850" cy="745490"/>
            </a:xfrm>
            <a:custGeom>
              <a:avLst/>
              <a:gdLst/>
              <a:ahLst/>
              <a:cxnLst/>
              <a:rect l="l" t="t" r="r" b="b"/>
              <a:pathLst>
                <a:path w="2482850" h="745489">
                  <a:moveTo>
                    <a:pt x="2259076" y="0"/>
                  </a:moveTo>
                  <a:lnTo>
                    <a:pt x="0" y="0"/>
                  </a:lnTo>
                  <a:lnTo>
                    <a:pt x="223570" y="372617"/>
                  </a:lnTo>
                  <a:lnTo>
                    <a:pt x="0" y="745235"/>
                  </a:lnTo>
                  <a:lnTo>
                    <a:pt x="2259076" y="745235"/>
                  </a:lnTo>
                  <a:lnTo>
                    <a:pt x="2482596" y="372617"/>
                  </a:lnTo>
                  <a:lnTo>
                    <a:pt x="2259076" y="0"/>
                  </a:lnTo>
                  <a:close/>
                </a:path>
              </a:pathLst>
            </a:custGeom>
            <a:grpFill/>
          </p:spPr>
          <p:txBody>
            <a:bodyPr wrap="square" lIns="0" tIns="0" rIns="0" bIns="0" rtlCol="0"/>
            <a:lstStyle/>
            <a:p>
              <a:endParaRPr/>
            </a:p>
          </p:txBody>
        </p:sp>
        <p:sp>
          <p:nvSpPr>
            <p:cNvPr id="6" name="object 6"/>
            <p:cNvSpPr/>
            <p:nvPr/>
          </p:nvSpPr>
          <p:spPr>
            <a:xfrm>
              <a:off x="10668" y="1990344"/>
              <a:ext cx="2482850" cy="745490"/>
            </a:xfrm>
            <a:custGeom>
              <a:avLst/>
              <a:gdLst/>
              <a:ahLst/>
              <a:cxnLst/>
              <a:rect l="l" t="t" r="r" b="b"/>
              <a:pathLst>
                <a:path w="2482850" h="745489">
                  <a:moveTo>
                    <a:pt x="0" y="0"/>
                  </a:moveTo>
                  <a:lnTo>
                    <a:pt x="2259076" y="0"/>
                  </a:lnTo>
                  <a:lnTo>
                    <a:pt x="2482596" y="372617"/>
                  </a:lnTo>
                  <a:lnTo>
                    <a:pt x="2259076" y="745235"/>
                  </a:lnTo>
                  <a:lnTo>
                    <a:pt x="0" y="745235"/>
                  </a:lnTo>
                  <a:lnTo>
                    <a:pt x="223570" y="372617"/>
                  </a:lnTo>
                  <a:lnTo>
                    <a:pt x="0" y="0"/>
                  </a:lnTo>
                  <a:close/>
                </a:path>
              </a:pathLst>
            </a:custGeom>
            <a:grpFill/>
            <a:ln w="12700">
              <a:solidFill>
                <a:srgbClr val="A4A4A4"/>
              </a:solidFill>
            </a:ln>
          </p:spPr>
          <p:txBody>
            <a:bodyPr wrap="square" lIns="0" tIns="0" rIns="0" bIns="0" rtlCol="0"/>
            <a:lstStyle/>
            <a:p>
              <a:endParaRPr/>
            </a:p>
          </p:txBody>
        </p:sp>
      </p:grpSp>
      <p:sp>
        <p:nvSpPr>
          <p:cNvPr id="7" name="object 7"/>
          <p:cNvSpPr txBox="1"/>
          <p:nvPr/>
        </p:nvSpPr>
        <p:spPr>
          <a:xfrm>
            <a:off x="511401" y="1401432"/>
            <a:ext cx="1571625" cy="611505"/>
          </a:xfrm>
          <a:prstGeom prst="rect">
            <a:avLst/>
          </a:prstGeom>
        </p:spPr>
        <p:txBody>
          <a:bodyPr vert="horz" wrap="square" lIns="0" tIns="13335" rIns="0" bIns="0" rtlCol="0">
            <a:spAutoFit/>
          </a:bodyPr>
          <a:lstStyle/>
          <a:p>
            <a:pPr marL="12700">
              <a:lnSpc>
                <a:spcPts val="2305"/>
              </a:lnSpc>
              <a:spcBef>
                <a:spcPts val="105"/>
              </a:spcBef>
            </a:pPr>
            <a:r>
              <a:rPr sz="2000" spc="-5" dirty="0">
                <a:solidFill>
                  <a:srgbClr val="FFFFFF"/>
                </a:solidFill>
                <a:latin typeface="Calibri"/>
                <a:cs typeface="Calibri"/>
              </a:rPr>
              <a:t>Address</a:t>
            </a:r>
            <a:r>
              <a:rPr sz="2000" spc="-85" dirty="0">
                <a:solidFill>
                  <a:srgbClr val="FFFFFF"/>
                </a:solidFill>
                <a:latin typeface="Calibri"/>
                <a:cs typeface="Calibri"/>
              </a:rPr>
              <a:t> </a:t>
            </a:r>
            <a:r>
              <a:rPr sz="2000" spc="-10" dirty="0">
                <a:solidFill>
                  <a:srgbClr val="FFFFFF"/>
                </a:solidFill>
                <a:latin typeface="Calibri"/>
                <a:cs typeface="Calibri"/>
              </a:rPr>
              <a:t>COVID</a:t>
            </a:r>
            <a:endParaRPr sz="2000" dirty="0">
              <a:latin typeface="Calibri"/>
              <a:cs typeface="Calibri"/>
            </a:endParaRPr>
          </a:p>
          <a:p>
            <a:pPr marL="104139">
              <a:lnSpc>
                <a:spcPts val="2305"/>
              </a:lnSpc>
            </a:pPr>
            <a:r>
              <a:rPr sz="2000" dirty="0">
                <a:solidFill>
                  <a:srgbClr val="FFFFFF"/>
                </a:solidFill>
                <a:latin typeface="Calibri"/>
                <a:cs typeface="Calibri"/>
              </a:rPr>
              <a:t>Public</a:t>
            </a:r>
            <a:r>
              <a:rPr sz="2000" spc="-35" dirty="0">
                <a:solidFill>
                  <a:srgbClr val="FFFFFF"/>
                </a:solidFill>
                <a:latin typeface="Calibri"/>
                <a:cs typeface="Calibri"/>
              </a:rPr>
              <a:t> </a:t>
            </a:r>
            <a:r>
              <a:rPr sz="2000" spc="-5" dirty="0">
                <a:solidFill>
                  <a:srgbClr val="FFFFFF"/>
                </a:solidFill>
                <a:latin typeface="Calibri"/>
                <a:cs typeface="Calibri"/>
              </a:rPr>
              <a:t>Health</a:t>
            </a:r>
            <a:endParaRPr sz="2000" dirty="0">
              <a:latin typeface="Calibri"/>
              <a:cs typeface="Calibri"/>
            </a:endParaRPr>
          </a:p>
        </p:txBody>
      </p:sp>
      <p:grpSp>
        <p:nvGrpSpPr>
          <p:cNvPr id="8" name="object 9"/>
          <p:cNvGrpSpPr/>
          <p:nvPr/>
        </p:nvGrpSpPr>
        <p:grpSpPr>
          <a:xfrm>
            <a:off x="89546" y="3251642"/>
            <a:ext cx="2495550" cy="758190"/>
            <a:chOff x="2425954" y="1983994"/>
            <a:chExt cx="2495550" cy="758190"/>
          </a:xfrm>
        </p:grpSpPr>
        <p:sp>
          <p:nvSpPr>
            <p:cNvPr id="9" name="object 10"/>
            <p:cNvSpPr/>
            <p:nvPr/>
          </p:nvSpPr>
          <p:spPr>
            <a:xfrm>
              <a:off x="2432304" y="1990344"/>
              <a:ext cx="2482850" cy="745490"/>
            </a:xfrm>
            <a:custGeom>
              <a:avLst/>
              <a:gdLst/>
              <a:ahLst/>
              <a:cxnLst/>
              <a:rect l="l" t="t" r="r" b="b"/>
              <a:pathLst>
                <a:path w="2482850" h="745489">
                  <a:moveTo>
                    <a:pt x="2259075" y="0"/>
                  </a:moveTo>
                  <a:lnTo>
                    <a:pt x="0" y="0"/>
                  </a:lnTo>
                  <a:lnTo>
                    <a:pt x="223519" y="372617"/>
                  </a:lnTo>
                  <a:lnTo>
                    <a:pt x="0" y="745235"/>
                  </a:lnTo>
                  <a:lnTo>
                    <a:pt x="2259075" y="745235"/>
                  </a:lnTo>
                  <a:lnTo>
                    <a:pt x="2482596" y="372617"/>
                  </a:lnTo>
                  <a:lnTo>
                    <a:pt x="2259075" y="0"/>
                  </a:lnTo>
                  <a:close/>
                </a:path>
              </a:pathLst>
            </a:custGeom>
            <a:solidFill>
              <a:srgbClr val="EC7C30"/>
            </a:solidFill>
          </p:spPr>
          <p:txBody>
            <a:bodyPr wrap="square" lIns="0" tIns="0" rIns="0" bIns="0" rtlCol="0"/>
            <a:lstStyle/>
            <a:p>
              <a:endParaRPr/>
            </a:p>
          </p:txBody>
        </p:sp>
        <p:sp>
          <p:nvSpPr>
            <p:cNvPr id="10" name="object 11"/>
            <p:cNvSpPr/>
            <p:nvPr/>
          </p:nvSpPr>
          <p:spPr>
            <a:xfrm>
              <a:off x="2432304" y="1990344"/>
              <a:ext cx="2482850" cy="745490"/>
            </a:xfrm>
            <a:custGeom>
              <a:avLst/>
              <a:gdLst/>
              <a:ahLst/>
              <a:cxnLst/>
              <a:rect l="l" t="t" r="r" b="b"/>
              <a:pathLst>
                <a:path w="2482850" h="745489">
                  <a:moveTo>
                    <a:pt x="0" y="0"/>
                  </a:moveTo>
                  <a:lnTo>
                    <a:pt x="2259075" y="0"/>
                  </a:lnTo>
                  <a:lnTo>
                    <a:pt x="2482596" y="372617"/>
                  </a:lnTo>
                  <a:lnTo>
                    <a:pt x="2259075" y="745235"/>
                  </a:lnTo>
                  <a:lnTo>
                    <a:pt x="0" y="745235"/>
                  </a:lnTo>
                  <a:lnTo>
                    <a:pt x="223519" y="372617"/>
                  </a:lnTo>
                  <a:lnTo>
                    <a:pt x="0" y="0"/>
                  </a:lnTo>
                  <a:close/>
                </a:path>
              </a:pathLst>
            </a:custGeom>
            <a:ln w="12700">
              <a:solidFill>
                <a:srgbClr val="A4A4A4"/>
              </a:solidFill>
            </a:ln>
          </p:spPr>
          <p:txBody>
            <a:bodyPr wrap="square" lIns="0" tIns="0" rIns="0" bIns="0" rtlCol="0"/>
            <a:lstStyle/>
            <a:p>
              <a:endParaRPr/>
            </a:p>
          </p:txBody>
        </p:sp>
      </p:grpSp>
      <p:sp>
        <p:nvSpPr>
          <p:cNvPr id="11" name="object 12"/>
          <p:cNvSpPr txBox="1"/>
          <p:nvPr/>
        </p:nvSpPr>
        <p:spPr>
          <a:xfrm>
            <a:off x="440065" y="3295330"/>
            <a:ext cx="1794510" cy="611505"/>
          </a:xfrm>
          <a:prstGeom prst="rect">
            <a:avLst/>
          </a:prstGeom>
        </p:spPr>
        <p:txBody>
          <a:bodyPr vert="horz" wrap="square" lIns="0" tIns="13335" rIns="0" bIns="0" rtlCol="0">
            <a:spAutoFit/>
          </a:bodyPr>
          <a:lstStyle/>
          <a:p>
            <a:pPr marL="123825">
              <a:lnSpc>
                <a:spcPts val="2305"/>
              </a:lnSpc>
              <a:spcBef>
                <a:spcPts val="105"/>
              </a:spcBef>
            </a:pPr>
            <a:r>
              <a:rPr sz="2000" spc="-5" dirty="0">
                <a:solidFill>
                  <a:srgbClr val="FFFFFF"/>
                </a:solidFill>
                <a:latin typeface="Calibri"/>
                <a:cs typeface="Calibri"/>
              </a:rPr>
              <a:t>Address</a:t>
            </a:r>
            <a:r>
              <a:rPr sz="2000" spc="-55" dirty="0">
                <a:solidFill>
                  <a:srgbClr val="FFFFFF"/>
                </a:solidFill>
                <a:latin typeface="Calibri"/>
                <a:cs typeface="Calibri"/>
              </a:rPr>
              <a:t> </a:t>
            </a:r>
            <a:r>
              <a:rPr sz="2000" spc="-5" dirty="0">
                <a:solidFill>
                  <a:srgbClr val="FFFFFF"/>
                </a:solidFill>
                <a:latin typeface="Calibri"/>
                <a:cs typeface="Calibri"/>
              </a:rPr>
              <a:t>COVID</a:t>
            </a:r>
            <a:endParaRPr sz="2000" dirty="0">
              <a:latin typeface="Calibri"/>
              <a:cs typeface="Calibri"/>
            </a:endParaRPr>
          </a:p>
          <a:p>
            <a:pPr marL="12700">
              <a:lnSpc>
                <a:spcPts val="2305"/>
              </a:lnSpc>
            </a:pPr>
            <a:r>
              <a:rPr sz="2000" spc="-5" dirty="0">
                <a:solidFill>
                  <a:srgbClr val="FFFFFF"/>
                </a:solidFill>
                <a:latin typeface="Calibri"/>
                <a:cs typeface="Calibri"/>
              </a:rPr>
              <a:t>Economic</a:t>
            </a:r>
            <a:r>
              <a:rPr sz="2000" spc="-95" dirty="0">
                <a:solidFill>
                  <a:srgbClr val="FFFFFF"/>
                </a:solidFill>
                <a:latin typeface="Calibri"/>
                <a:cs typeface="Calibri"/>
              </a:rPr>
              <a:t> </a:t>
            </a:r>
            <a:r>
              <a:rPr sz="2000" spc="-5" dirty="0">
                <a:solidFill>
                  <a:srgbClr val="FFFFFF"/>
                </a:solidFill>
                <a:latin typeface="Calibri"/>
                <a:cs typeface="Calibri"/>
              </a:rPr>
              <a:t>Impact</a:t>
            </a:r>
            <a:endParaRPr sz="2000" dirty="0">
              <a:latin typeface="Calibri"/>
              <a:cs typeface="Calibri"/>
            </a:endParaRPr>
          </a:p>
        </p:txBody>
      </p:sp>
      <p:grpSp>
        <p:nvGrpSpPr>
          <p:cNvPr id="12" name="object 14"/>
          <p:cNvGrpSpPr/>
          <p:nvPr/>
        </p:nvGrpSpPr>
        <p:grpSpPr>
          <a:xfrm>
            <a:off x="82372" y="4335472"/>
            <a:ext cx="2491294" cy="750804"/>
            <a:chOff x="4853940" y="1985030"/>
            <a:chExt cx="2491294" cy="750804"/>
          </a:xfrm>
        </p:grpSpPr>
        <p:sp>
          <p:nvSpPr>
            <p:cNvPr id="13" name="object 15"/>
            <p:cNvSpPr/>
            <p:nvPr/>
          </p:nvSpPr>
          <p:spPr>
            <a:xfrm>
              <a:off x="4861114" y="1985030"/>
              <a:ext cx="2484120" cy="745490"/>
            </a:xfrm>
            <a:custGeom>
              <a:avLst/>
              <a:gdLst/>
              <a:ahLst/>
              <a:cxnLst/>
              <a:rect l="l" t="t" r="r" b="b"/>
              <a:pathLst>
                <a:path w="2484120" h="745489">
                  <a:moveTo>
                    <a:pt x="2260600" y="0"/>
                  </a:moveTo>
                  <a:lnTo>
                    <a:pt x="0" y="0"/>
                  </a:lnTo>
                  <a:lnTo>
                    <a:pt x="223520" y="372617"/>
                  </a:lnTo>
                  <a:lnTo>
                    <a:pt x="0" y="745235"/>
                  </a:lnTo>
                  <a:lnTo>
                    <a:pt x="2260600" y="745235"/>
                  </a:lnTo>
                  <a:lnTo>
                    <a:pt x="2484119" y="372617"/>
                  </a:lnTo>
                  <a:lnTo>
                    <a:pt x="2260600" y="0"/>
                  </a:lnTo>
                  <a:close/>
                </a:path>
              </a:pathLst>
            </a:custGeom>
            <a:solidFill>
              <a:srgbClr val="FFC000"/>
            </a:solidFill>
          </p:spPr>
          <p:txBody>
            <a:bodyPr wrap="square" lIns="0" tIns="0" rIns="0" bIns="0" rtlCol="0"/>
            <a:lstStyle/>
            <a:p>
              <a:endParaRPr/>
            </a:p>
          </p:txBody>
        </p:sp>
        <p:sp>
          <p:nvSpPr>
            <p:cNvPr id="14" name="object 16"/>
            <p:cNvSpPr/>
            <p:nvPr/>
          </p:nvSpPr>
          <p:spPr>
            <a:xfrm>
              <a:off x="4853940" y="1990344"/>
              <a:ext cx="2484120" cy="745490"/>
            </a:xfrm>
            <a:custGeom>
              <a:avLst/>
              <a:gdLst/>
              <a:ahLst/>
              <a:cxnLst/>
              <a:rect l="l" t="t" r="r" b="b"/>
              <a:pathLst>
                <a:path w="2484120" h="745489">
                  <a:moveTo>
                    <a:pt x="0" y="0"/>
                  </a:moveTo>
                  <a:lnTo>
                    <a:pt x="2260600" y="0"/>
                  </a:lnTo>
                  <a:lnTo>
                    <a:pt x="2484119" y="372617"/>
                  </a:lnTo>
                  <a:lnTo>
                    <a:pt x="2260600" y="745235"/>
                  </a:lnTo>
                  <a:lnTo>
                    <a:pt x="0" y="745235"/>
                  </a:lnTo>
                  <a:lnTo>
                    <a:pt x="223520" y="372617"/>
                  </a:lnTo>
                  <a:lnTo>
                    <a:pt x="0" y="0"/>
                  </a:lnTo>
                  <a:close/>
                </a:path>
              </a:pathLst>
            </a:custGeom>
            <a:ln w="12700">
              <a:solidFill>
                <a:srgbClr val="FFC000"/>
              </a:solidFill>
            </a:ln>
          </p:spPr>
          <p:txBody>
            <a:bodyPr wrap="square" lIns="0" tIns="0" rIns="0" bIns="0" rtlCol="0"/>
            <a:lstStyle/>
            <a:p>
              <a:endParaRPr/>
            </a:p>
          </p:txBody>
        </p:sp>
      </p:grpSp>
      <p:sp>
        <p:nvSpPr>
          <p:cNvPr id="15" name="object 17"/>
          <p:cNvSpPr txBox="1"/>
          <p:nvPr/>
        </p:nvSpPr>
        <p:spPr>
          <a:xfrm>
            <a:off x="674699" y="4405122"/>
            <a:ext cx="1312545" cy="611505"/>
          </a:xfrm>
          <a:prstGeom prst="rect">
            <a:avLst/>
          </a:prstGeom>
        </p:spPr>
        <p:txBody>
          <a:bodyPr vert="horz" wrap="square" lIns="0" tIns="13335" rIns="0" bIns="0" rtlCol="0">
            <a:spAutoFit/>
          </a:bodyPr>
          <a:lstStyle/>
          <a:p>
            <a:pPr algn="ctr">
              <a:lnSpc>
                <a:spcPts val="2305"/>
              </a:lnSpc>
              <a:spcBef>
                <a:spcPts val="105"/>
              </a:spcBef>
            </a:pPr>
            <a:r>
              <a:rPr sz="2000" spc="-5" dirty="0">
                <a:solidFill>
                  <a:srgbClr val="FFFFFF"/>
                </a:solidFill>
                <a:latin typeface="Calibri"/>
                <a:cs typeface="Calibri"/>
              </a:rPr>
              <a:t>Replace</a:t>
            </a:r>
            <a:r>
              <a:rPr sz="2000" spc="-80" dirty="0">
                <a:solidFill>
                  <a:srgbClr val="FFFFFF"/>
                </a:solidFill>
                <a:latin typeface="Calibri"/>
                <a:cs typeface="Calibri"/>
              </a:rPr>
              <a:t> </a:t>
            </a:r>
            <a:r>
              <a:rPr sz="2000" spc="-10" dirty="0">
                <a:solidFill>
                  <a:srgbClr val="FFFFFF"/>
                </a:solidFill>
                <a:latin typeface="Calibri"/>
                <a:cs typeface="Calibri"/>
              </a:rPr>
              <a:t>Lost</a:t>
            </a:r>
            <a:endParaRPr sz="2000" dirty="0">
              <a:latin typeface="Calibri"/>
              <a:cs typeface="Calibri"/>
            </a:endParaRPr>
          </a:p>
          <a:p>
            <a:pPr marL="1270" algn="ctr">
              <a:lnSpc>
                <a:spcPts val="2305"/>
              </a:lnSpc>
            </a:pPr>
            <a:r>
              <a:rPr sz="2000" spc="-10" dirty="0">
                <a:solidFill>
                  <a:srgbClr val="FFFFFF"/>
                </a:solidFill>
                <a:latin typeface="Calibri"/>
                <a:cs typeface="Calibri"/>
              </a:rPr>
              <a:t>Revenue</a:t>
            </a:r>
            <a:endParaRPr sz="2000" dirty="0">
              <a:latin typeface="Calibri"/>
              <a:cs typeface="Calibri"/>
            </a:endParaRPr>
          </a:p>
        </p:txBody>
      </p:sp>
      <p:sp>
        <p:nvSpPr>
          <p:cNvPr id="19" name="object 22"/>
          <p:cNvSpPr txBox="1"/>
          <p:nvPr/>
        </p:nvSpPr>
        <p:spPr>
          <a:xfrm>
            <a:off x="660752" y="5276096"/>
            <a:ext cx="1381760" cy="330835"/>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FFFFFF"/>
                </a:solidFill>
                <a:latin typeface="Calibri"/>
                <a:cs typeface="Calibri"/>
              </a:rPr>
              <a:t>Premium</a:t>
            </a:r>
            <a:r>
              <a:rPr sz="2000" spc="-80" dirty="0">
                <a:solidFill>
                  <a:srgbClr val="FFFFFF"/>
                </a:solidFill>
                <a:latin typeface="Calibri"/>
                <a:cs typeface="Calibri"/>
              </a:rPr>
              <a:t> </a:t>
            </a:r>
            <a:r>
              <a:rPr sz="2000" spc="-30" dirty="0">
                <a:solidFill>
                  <a:srgbClr val="FFFFFF"/>
                </a:solidFill>
                <a:latin typeface="Calibri"/>
                <a:cs typeface="Calibri"/>
              </a:rPr>
              <a:t>Pay</a:t>
            </a:r>
            <a:endParaRPr sz="2000" dirty="0">
              <a:latin typeface="Calibri"/>
              <a:cs typeface="Calibri"/>
            </a:endParaRPr>
          </a:p>
        </p:txBody>
      </p:sp>
      <p:grpSp>
        <p:nvGrpSpPr>
          <p:cNvPr id="20" name="object 24"/>
          <p:cNvGrpSpPr/>
          <p:nvPr/>
        </p:nvGrpSpPr>
        <p:grpSpPr>
          <a:xfrm>
            <a:off x="117193" y="5509340"/>
            <a:ext cx="2495550" cy="758190"/>
            <a:chOff x="9692385" y="1983994"/>
            <a:chExt cx="2495550" cy="758190"/>
          </a:xfrm>
        </p:grpSpPr>
        <p:sp>
          <p:nvSpPr>
            <p:cNvPr id="21" name="object 25"/>
            <p:cNvSpPr/>
            <p:nvPr/>
          </p:nvSpPr>
          <p:spPr>
            <a:xfrm>
              <a:off x="9698735" y="1990344"/>
              <a:ext cx="2482850" cy="745490"/>
            </a:xfrm>
            <a:custGeom>
              <a:avLst/>
              <a:gdLst/>
              <a:ahLst/>
              <a:cxnLst/>
              <a:rect l="l" t="t" r="r" b="b"/>
              <a:pathLst>
                <a:path w="2482850" h="745489">
                  <a:moveTo>
                    <a:pt x="2259076" y="0"/>
                  </a:moveTo>
                  <a:lnTo>
                    <a:pt x="0" y="0"/>
                  </a:lnTo>
                  <a:lnTo>
                    <a:pt x="223520" y="372617"/>
                  </a:lnTo>
                  <a:lnTo>
                    <a:pt x="0" y="745235"/>
                  </a:lnTo>
                  <a:lnTo>
                    <a:pt x="2259076" y="745235"/>
                  </a:lnTo>
                  <a:lnTo>
                    <a:pt x="2482596" y="372617"/>
                  </a:lnTo>
                  <a:lnTo>
                    <a:pt x="2259076" y="0"/>
                  </a:lnTo>
                  <a:close/>
                </a:path>
              </a:pathLst>
            </a:custGeom>
            <a:solidFill>
              <a:srgbClr val="6FAC46"/>
            </a:solidFill>
          </p:spPr>
          <p:txBody>
            <a:bodyPr wrap="square" lIns="0" tIns="0" rIns="0" bIns="0" rtlCol="0"/>
            <a:lstStyle/>
            <a:p>
              <a:endParaRPr/>
            </a:p>
          </p:txBody>
        </p:sp>
        <p:sp>
          <p:nvSpPr>
            <p:cNvPr id="22" name="object 26"/>
            <p:cNvSpPr/>
            <p:nvPr/>
          </p:nvSpPr>
          <p:spPr>
            <a:xfrm>
              <a:off x="9698735" y="1990344"/>
              <a:ext cx="2482850" cy="745490"/>
            </a:xfrm>
            <a:custGeom>
              <a:avLst/>
              <a:gdLst/>
              <a:ahLst/>
              <a:cxnLst/>
              <a:rect l="l" t="t" r="r" b="b"/>
              <a:pathLst>
                <a:path w="2482850" h="745489">
                  <a:moveTo>
                    <a:pt x="0" y="0"/>
                  </a:moveTo>
                  <a:lnTo>
                    <a:pt x="2259076" y="0"/>
                  </a:lnTo>
                  <a:lnTo>
                    <a:pt x="2482596" y="372617"/>
                  </a:lnTo>
                  <a:lnTo>
                    <a:pt x="2259076" y="745235"/>
                  </a:lnTo>
                  <a:lnTo>
                    <a:pt x="0" y="745235"/>
                  </a:lnTo>
                  <a:lnTo>
                    <a:pt x="223520" y="372617"/>
                  </a:lnTo>
                  <a:lnTo>
                    <a:pt x="0" y="0"/>
                  </a:lnTo>
                  <a:close/>
                </a:path>
              </a:pathLst>
            </a:custGeom>
            <a:ln w="12700">
              <a:solidFill>
                <a:srgbClr val="6FAC46"/>
              </a:solidFill>
            </a:ln>
          </p:spPr>
          <p:txBody>
            <a:bodyPr wrap="square" lIns="0" tIns="0" rIns="0" bIns="0" rtlCol="0"/>
            <a:lstStyle/>
            <a:p>
              <a:endParaRPr/>
            </a:p>
          </p:txBody>
        </p:sp>
      </p:grpSp>
      <p:sp>
        <p:nvSpPr>
          <p:cNvPr id="23" name="object 27"/>
          <p:cNvSpPr txBox="1"/>
          <p:nvPr/>
        </p:nvSpPr>
        <p:spPr>
          <a:xfrm>
            <a:off x="603802" y="5582682"/>
            <a:ext cx="1448435" cy="611505"/>
          </a:xfrm>
          <a:prstGeom prst="rect">
            <a:avLst/>
          </a:prstGeom>
        </p:spPr>
        <p:txBody>
          <a:bodyPr vert="horz" wrap="square" lIns="0" tIns="13335" rIns="0" bIns="0" rtlCol="0">
            <a:spAutoFit/>
          </a:bodyPr>
          <a:lstStyle/>
          <a:p>
            <a:pPr marL="12700">
              <a:lnSpc>
                <a:spcPts val="2305"/>
              </a:lnSpc>
              <a:spcBef>
                <a:spcPts val="105"/>
              </a:spcBef>
            </a:pPr>
            <a:r>
              <a:rPr sz="2000" spc="-10" dirty="0">
                <a:solidFill>
                  <a:srgbClr val="FFFFFF"/>
                </a:solidFill>
                <a:latin typeface="Calibri"/>
                <a:cs typeface="Calibri"/>
              </a:rPr>
              <a:t>Infrastructure</a:t>
            </a:r>
            <a:endParaRPr sz="2000" dirty="0">
              <a:latin typeface="Calibri"/>
              <a:cs typeface="Calibri"/>
            </a:endParaRPr>
          </a:p>
          <a:p>
            <a:pPr marL="96520">
              <a:lnSpc>
                <a:spcPts val="2305"/>
              </a:lnSpc>
            </a:pPr>
            <a:r>
              <a:rPr sz="2000" spc="-10" dirty="0">
                <a:solidFill>
                  <a:srgbClr val="FFFFFF"/>
                </a:solidFill>
                <a:latin typeface="Calibri"/>
                <a:cs typeface="Calibri"/>
              </a:rPr>
              <a:t>Investments</a:t>
            </a:r>
            <a:endParaRPr sz="2000" dirty="0">
              <a:latin typeface="Calibri"/>
              <a:cs typeface="Calibri"/>
            </a:endParaRPr>
          </a:p>
        </p:txBody>
      </p:sp>
      <p:grpSp>
        <p:nvGrpSpPr>
          <p:cNvPr id="24" name="object 4"/>
          <p:cNvGrpSpPr/>
          <p:nvPr/>
        </p:nvGrpSpPr>
        <p:grpSpPr>
          <a:xfrm>
            <a:off x="85443" y="2231321"/>
            <a:ext cx="2495550" cy="758190"/>
            <a:chOff x="4318" y="1983994"/>
            <a:chExt cx="2495550" cy="758190"/>
          </a:xfrm>
          <a:solidFill>
            <a:srgbClr val="9966FF"/>
          </a:solidFill>
        </p:grpSpPr>
        <p:sp>
          <p:nvSpPr>
            <p:cNvPr id="25" name="object 5"/>
            <p:cNvSpPr/>
            <p:nvPr/>
          </p:nvSpPr>
          <p:spPr>
            <a:xfrm>
              <a:off x="10668" y="1990344"/>
              <a:ext cx="2482850" cy="745490"/>
            </a:xfrm>
            <a:custGeom>
              <a:avLst/>
              <a:gdLst/>
              <a:ahLst/>
              <a:cxnLst/>
              <a:rect l="l" t="t" r="r" b="b"/>
              <a:pathLst>
                <a:path w="2482850" h="745489">
                  <a:moveTo>
                    <a:pt x="2259076" y="0"/>
                  </a:moveTo>
                  <a:lnTo>
                    <a:pt x="0" y="0"/>
                  </a:lnTo>
                  <a:lnTo>
                    <a:pt x="223570" y="372617"/>
                  </a:lnTo>
                  <a:lnTo>
                    <a:pt x="0" y="745235"/>
                  </a:lnTo>
                  <a:lnTo>
                    <a:pt x="2259076" y="745235"/>
                  </a:lnTo>
                  <a:lnTo>
                    <a:pt x="2482596" y="372617"/>
                  </a:lnTo>
                  <a:lnTo>
                    <a:pt x="2259076" y="0"/>
                  </a:lnTo>
                  <a:close/>
                </a:path>
              </a:pathLst>
            </a:custGeom>
            <a:grpFill/>
          </p:spPr>
          <p:txBody>
            <a:bodyPr wrap="square" lIns="0" tIns="0" rIns="0" bIns="0" rtlCol="0"/>
            <a:lstStyle/>
            <a:p>
              <a:endParaRPr/>
            </a:p>
          </p:txBody>
        </p:sp>
        <p:sp>
          <p:nvSpPr>
            <p:cNvPr id="26" name="object 6"/>
            <p:cNvSpPr/>
            <p:nvPr/>
          </p:nvSpPr>
          <p:spPr>
            <a:xfrm>
              <a:off x="10668" y="1990344"/>
              <a:ext cx="2482850" cy="745490"/>
            </a:xfrm>
            <a:custGeom>
              <a:avLst/>
              <a:gdLst/>
              <a:ahLst/>
              <a:cxnLst/>
              <a:rect l="l" t="t" r="r" b="b"/>
              <a:pathLst>
                <a:path w="2482850" h="745489">
                  <a:moveTo>
                    <a:pt x="0" y="0"/>
                  </a:moveTo>
                  <a:lnTo>
                    <a:pt x="2259076" y="0"/>
                  </a:lnTo>
                  <a:lnTo>
                    <a:pt x="2482596" y="372617"/>
                  </a:lnTo>
                  <a:lnTo>
                    <a:pt x="2259076" y="745235"/>
                  </a:lnTo>
                  <a:lnTo>
                    <a:pt x="0" y="745235"/>
                  </a:lnTo>
                  <a:lnTo>
                    <a:pt x="223570" y="372617"/>
                  </a:lnTo>
                  <a:lnTo>
                    <a:pt x="0" y="0"/>
                  </a:lnTo>
                  <a:close/>
                </a:path>
              </a:pathLst>
            </a:custGeom>
            <a:solidFill>
              <a:srgbClr val="990000"/>
            </a:solidFill>
            <a:ln w="12700">
              <a:solidFill>
                <a:srgbClr val="A4A4A4"/>
              </a:solidFill>
            </a:ln>
          </p:spPr>
          <p:txBody>
            <a:bodyPr wrap="square" lIns="0" tIns="0" rIns="0" bIns="0" rtlCol="0"/>
            <a:lstStyle/>
            <a:p>
              <a:endParaRPr/>
            </a:p>
          </p:txBody>
        </p:sp>
      </p:grpSp>
      <p:sp>
        <p:nvSpPr>
          <p:cNvPr id="27" name="Rectangle 26"/>
          <p:cNvSpPr/>
          <p:nvPr/>
        </p:nvSpPr>
        <p:spPr>
          <a:xfrm>
            <a:off x="345233" y="2199971"/>
            <a:ext cx="2229411" cy="830997"/>
          </a:xfrm>
          <a:prstGeom prst="rect">
            <a:avLst/>
          </a:prstGeom>
        </p:spPr>
        <p:txBody>
          <a:bodyPr wrap="square">
            <a:spAutoFit/>
          </a:bodyPr>
          <a:lstStyle/>
          <a:p>
            <a:r>
              <a:rPr lang="en-US" sz="1600" dirty="0">
                <a:solidFill>
                  <a:schemeClr val="bg1"/>
                </a:solidFill>
              </a:rPr>
              <a:t>Services to Disproportionately Impacted Communities</a:t>
            </a:r>
          </a:p>
        </p:txBody>
      </p:sp>
      <p:sp>
        <p:nvSpPr>
          <p:cNvPr id="28" name="object 13"/>
          <p:cNvSpPr txBox="1"/>
          <p:nvPr/>
        </p:nvSpPr>
        <p:spPr>
          <a:xfrm>
            <a:off x="2828083" y="3348672"/>
            <a:ext cx="8407492" cy="592726"/>
          </a:xfrm>
          <a:prstGeom prst="rect">
            <a:avLst/>
          </a:prstGeom>
          <a:solidFill>
            <a:srgbClr val="F8CAAC">
              <a:alpha val="90194"/>
            </a:srgbClr>
          </a:solidFill>
          <a:ln w="12700">
            <a:solidFill>
              <a:srgbClr val="E0E0E0"/>
            </a:solidFill>
          </a:ln>
        </p:spPr>
        <p:txBody>
          <a:bodyPr vert="horz" wrap="square" lIns="0" tIns="166370" rIns="0" bIns="0" rtlCol="0">
            <a:spAutoFit/>
          </a:bodyPr>
          <a:lstStyle/>
          <a:p>
            <a:pPr marL="178435" marR="424815">
              <a:lnSpc>
                <a:spcPct val="91600"/>
              </a:lnSpc>
              <a:spcBef>
                <a:spcPts val="1310"/>
              </a:spcBef>
            </a:pPr>
            <a:r>
              <a:rPr sz="1500" spc="-5" dirty="0">
                <a:latin typeface="Calibri"/>
                <a:cs typeface="Calibri"/>
              </a:rPr>
              <a:t>Address </a:t>
            </a:r>
            <a:r>
              <a:rPr sz="1500" spc="-10" dirty="0">
                <a:latin typeface="Calibri"/>
                <a:cs typeface="Calibri"/>
              </a:rPr>
              <a:t>negative </a:t>
            </a:r>
            <a:r>
              <a:rPr sz="1500" spc="-5" dirty="0">
                <a:latin typeface="Calibri"/>
                <a:cs typeface="Calibri"/>
              </a:rPr>
              <a:t> economic </a:t>
            </a:r>
            <a:r>
              <a:rPr sz="1500" dirty="0">
                <a:latin typeface="Calibri"/>
                <a:cs typeface="Calibri"/>
              </a:rPr>
              <a:t>impacts </a:t>
            </a:r>
            <a:r>
              <a:rPr sz="1500" spc="5" dirty="0">
                <a:latin typeface="Calibri"/>
                <a:cs typeface="Calibri"/>
              </a:rPr>
              <a:t> </a:t>
            </a:r>
            <a:r>
              <a:rPr sz="1500" spc="-5" dirty="0">
                <a:latin typeface="Calibri"/>
                <a:cs typeface="Calibri"/>
              </a:rPr>
              <a:t>caused by </a:t>
            </a:r>
            <a:r>
              <a:rPr sz="1500" dirty="0">
                <a:latin typeface="Calibri"/>
                <a:cs typeface="Calibri"/>
              </a:rPr>
              <a:t>the public </a:t>
            </a:r>
            <a:r>
              <a:rPr sz="1500" spc="5" dirty="0">
                <a:latin typeface="Calibri"/>
                <a:cs typeface="Calibri"/>
              </a:rPr>
              <a:t> </a:t>
            </a:r>
            <a:r>
              <a:rPr sz="1500" dirty="0">
                <a:latin typeface="Calibri"/>
                <a:cs typeface="Calibri"/>
              </a:rPr>
              <a:t>health </a:t>
            </a:r>
            <a:r>
              <a:rPr sz="1500" spc="-15" dirty="0">
                <a:latin typeface="Calibri"/>
                <a:cs typeface="Calibri"/>
              </a:rPr>
              <a:t>emergency, </a:t>
            </a:r>
            <a:r>
              <a:rPr sz="1500" spc="-10" dirty="0">
                <a:latin typeface="Calibri"/>
                <a:cs typeface="Calibri"/>
              </a:rPr>
              <a:t> </a:t>
            </a:r>
            <a:r>
              <a:rPr sz="1500" dirty="0">
                <a:latin typeface="Calibri"/>
                <a:cs typeface="Calibri"/>
              </a:rPr>
              <a:t>including </a:t>
            </a:r>
            <a:r>
              <a:rPr sz="1500" spc="-5" dirty="0">
                <a:latin typeface="Calibri"/>
                <a:cs typeface="Calibri"/>
              </a:rPr>
              <a:t>economic </a:t>
            </a:r>
            <a:r>
              <a:rPr sz="1500" dirty="0">
                <a:latin typeface="Calibri"/>
                <a:cs typeface="Calibri"/>
              </a:rPr>
              <a:t> harms </a:t>
            </a:r>
            <a:r>
              <a:rPr sz="1500" spc="-10" dirty="0">
                <a:latin typeface="Calibri"/>
                <a:cs typeface="Calibri"/>
              </a:rPr>
              <a:t>to </a:t>
            </a:r>
            <a:r>
              <a:rPr sz="1500" spc="-15" dirty="0">
                <a:latin typeface="Calibri"/>
                <a:cs typeface="Calibri"/>
              </a:rPr>
              <a:t>workers, </a:t>
            </a:r>
            <a:r>
              <a:rPr sz="1500" spc="-10" dirty="0">
                <a:latin typeface="Calibri"/>
                <a:cs typeface="Calibri"/>
              </a:rPr>
              <a:t> </a:t>
            </a:r>
            <a:r>
              <a:rPr sz="1500" spc="-5" dirty="0">
                <a:latin typeface="Calibri"/>
                <a:cs typeface="Calibri"/>
              </a:rPr>
              <a:t>households, small </a:t>
            </a:r>
            <a:r>
              <a:rPr sz="1500" dirty="0">
                <a:latin typeface="Calibri"/>
                <a:cs typeface="Calibri"/>
              </a:rPr>
              <a:t> </a:t>
            </a:r>
            <a:r>
              <a:rPr sz="1500" spc="-5" dirty="0">
                <a:latin typeface="Calibri"/>
                <a:cs typeface="Calibri"/>
              </a:rPr>
              <a:t>businesses, impacted </a:t>
            </a:r>
            <a:r>
              <a:rPr sz="1500" spc="-325" dirty="0">
                <a:latin typeface="Calibri"/>
                <a:cs typeface="Calibri"/>
              </a:rPr>
              <a:t> </a:t>
            </a:r>
            <a:r>
              <a:rPr sz="1500" spc="-5" dirty="0">
                <a:latin typeface="Calibri"/>
                <a:cs typeface="Calibri"/>
              </a:rPr>
              <a:t>industries, </a:t>
            </a:r>
            <a:r>
              <a:rPr sz="1500" dirty="0">
                <a:latin typeface="Calibri"/>
                <a:cs typeface="Calibri"/>
              </a:rPr>
              <a:t>and the </a:t>
            </a:r>
            <a:r>
              <a:rPr sz="1500" spc="5" dirty="0">
                <a:latin typeface="Calibri"/>
                <a:cs typeface="Calibri"/>
              </a:rPr>
              <a:t> </a:t>
            </a:r>
            <a:r>
              <a:rPr sz="1500" dirty="0">
                <a:latin typeface="Calibri"/>
                <a:cs typeface="Calibri"/>
              </a:rPr>
              <a:t>public</a:t>
            </a:r>
            <a:r>
              <a:rPr sz="1500" spc="-40" dirty="0">
                <a:latin typeface="Calibri"/>
                <a:cs typeface="Calibri"/>
              </a:rPr>
              <a:t> </a:t>
            </a:r>
            <a:r>
              <a:rPr sz="1500" spc="-5" dirty="0">
                <a:latin typeface="Calibri"/>
                <a:cs typeface="Calibri"/>
              </a:rPr>
              <a:t>sector;</a:t>
            </a:r>
            <a:endParaRPr sz="1500" dirty="0">
              <a:latin typeface="Calibri"/>
              <a:cs typeface="Calibri"/>
            </a:endParaRPr>
          </a:p>
        </p:txBody>
      </p:sp>
      <p:sp>
        <p:nvSpPr>
          <p:cNvPr id="31" name="object 28"/>
          <p:cNvSpPr txBox="1"/>
          <p:nvPr/>
        </p:nvSpPr>
        <p:spPr>
          <a:xfrm>
            <a:off x="2829354" y="5509340"/>
            <a:ext cx="8407492" cy="818557"/>
          </a:xfrm>
          <a:prstGeom prst="rect">
            <a:avLst/>
          </a:prstGeom>
          <a:solidFill>
            <a:srgbClr val="D4E2CF">
              <a:alpha val="90194"/>
            </a:srgbClr>
          </a:solidFill>
        </p:spPr>
        <p:txBody>
          <a:bodyPr vert="horz" wrap="square" lIns="0" tIns="4445" rIns="0" bIns="0" rtlCol="0">
            <a:spAutoFit/>
          </a:bodyPr>
          <a:lstStyle/>
          <a:p>
            <a:pPr>
              <a:lnSpc>
                <a:spcPct val="100000"/>
              </a:lnSpc>
              <a:spcBef>
                <a:spcPts val="35"/>
              </a:spcBef>
            </a:pPr>
            <a:endParaRPr sz="1150" dirty="0">
              <a:latin typeface="Times New Roman"/>
              <a:cs typeface="Times New Roman"/>
            </a:endParaRPr>
          </a:p>
          <a:p>
            <a:pPr marL="185420" marR="326390">
              <a:lnSpc>
                <a:spcPct val="91500"/>
              </a:lnSpc>
              <a:spcBef>
                <a:spcPts val="5"/>
              </a:spcBef>
            </a:pPr>
            <a:r>
              <a:rPr sz="1500" spc="-10" dirty="0">
                <a:latin typeface="Calibri"/>
                <a:cs typeface="Calibri"/>
              </a:rPr>
              <a:t>Invest </a:t>
            </a:r>
            <a:r>
              <a:rPr sz="1500" dirty="0">
                <a:latin typeface="Calibri"/>
                <a:cs typeface="Calibri"/>
              </a:rPr>
              <a:t>in </a:t>
            </a:r>
            <a:r>
              <a:rPr sz="1500" spc="-30" dirty="0">
                <a:latin typeface="Calibri"/>
                <a:cs typeface="Calibri"/>
              </a:rPr>
              <a:t>water, sewer, </a:t>
            </a:r>
            <a:r>
              <a:rPr sz="1500" spc="-25" dirty="0">
                <a:latin typeface="Calibri"/>
                <a:cs typeface="Calibri"/>
              </a:rPr>
              <a:t> </a:t>
            </a:r>
            <a:r>
              <a:rPr sz="1500" dirty="0">
                <a:latin typeface="Calibri"/>
                <a:cs typeface="Calibri"/>
              </a:rPr>
              <a:t>and broadband </a:t>
            </a:r>
            <a:r>
              <a:rPr sz="1500" spc="5" dirty="0">
                <a:latin typeface="Calibri"/>
                <a:cs typeface="Calibri"/>
              </a:rPr>
              <a:t> </a:t>
            </a:r>
            <a:r>
              <a:rPr sz="1500" spc="-5" dirty="0">
                <a:latin typeface="Calibri"/>
                <a:cs typeface="Calibri"/>
              </a:rPr>
              <a:t>infrastructure, </a:t>
            </a:r>
            <a:r>
              <a:rPr sz="1500" dirty="0">
                <a:latin typeface="Calibri"/>
                <a:cs typeface="Calibri"/>
              </a:rPr>
              <a:t>making </a:t>
            </a:r>
            <a:r>
              <a:rPr sz="1500" spc="-325" dirty="0">
                <a:latin typeface="Calibri"/>
                <a:cs typeface="Calibri"/>
              </a:rPr>
              <a:t> </a:t>
            </a:r>
            <a:r>
              <a:rPr sz="1500" dirty="0">
                <a:latin typeface="Calibri"/>
                <a:cs typeface="Calibri"/>
              </a:rPr>
              <a:t>necessary</a:t>
            </a:r>
            <a:r>
              <a:rPr sz="1500" spc="-75" dirty="0">
                <a:latin typeface="Calibri"/>
                <a:cs typeface="Calibri"/>
              </a:rPr>
              <a:t> </a:t>
            </a:r>
            <a:r>
              <a:rPr sz="1500" spc="-5" dirty="0">
                <a:latin typeface="Calibri"/>
                <a:cs typeface="Calibri"/>
              </a:rPr>
              <a:t>investments </a:t>
            </a:r>
            <a:r>
              <a:rPr sz="1500" spc="-325" dirty="0">
                <a:latin typeface="Calibri"/>
                <a:cs typeface="Calibri"/>
              </a:rPr>
              <a:t> </a:t>
            </a:r>
            <a:r>
              <a:rPr sz="1500" spc="-10" dirty="0">
                <a:latin typeface="Calibri"/>
                <a:cs typeface="Calibri"/>
              </a:rPr>
              <a:t>to </a:t>
            </a:r>
            <a:r>
              <a:rPr sz="1500" spc="-5" dirty="0">
                <a:latin typeface="Calibri"/>
                <a:cs typeface="Calibri"/>
              </a:rPr>
              <a:t>improve </a:t>
            </a:r>
            <a:r>
              <a:rPr sz="1500" dirty="0">
                <a:latin typeface="Calibri"/>
                <a:cs typeface="Calibri"/>
              </a:rPr>
              <a:t>access </a:t>
            </a:r>
            <a:r>
              <a:rPr sz="1500" spc="-10" dirty="0">
                <a:latin typeface="Calibri"/>
                <a:cs typeface="Calibri"/>
              </a:rPr>
              <a:t>to </a:t>
            </a:r>
            <a:r>
              <a:rPr sz="1500" spc="-5" dirty="0">
                <a:latin typeface="Calibri"/>
                <a:cs typeface="Calibri"/>
              </a:rPr>
              <a:t> </a:t>
            </a:r>
            <a:r>
              <a:rPr sz="1500" dirty="0">
                <a:latin typeface="Calibri"/>
                <a:cs typeface="Calibri"/>
              </a:rPr>
              <a:t>clean drinking </a:t>
            </a:r>
            <a:r>
              <a:rPr sz="1500" spc="-30" dirty="0">
                <a:latin typeface="Calibri"/>
                <a:cs typeface="Calibri"/>
              </a:rPr>
              <a:t>water, </a:t>
            </a:r>
            <a:r>
              <a:rPr sz="1500" spc="-25" dirty="0">
                <a:latin typeface="Calibri"/>
                <a:cs typeface="Calibri"/>
              </a:rPr>
              <a:t> </a:t>
            </a:r>
            <a:r>
              <a:rPr sz="1500" dirty="0">
                <a:latin typeface="Calibri"/>
                <a:cs typeface="Calibri"/>
              </a:rPr>
              <a:t>support </a:t>
            </a:r>
            <a:r>
              <a:rPr sz="1500" spc="-5" dirty="0">
                <a:latin typeface="Calibri"/>
                <a:cs typeface="Calibri"/>
              </a:rPr>
              <a:t>vital </a:t>
            </a:r>
            <a:r>
              <a:rPr sz="1500" dirty="0">
                <a:latin typeface="Calibri"/>
                <a:cs typeface="Calibri"/>
              </a:rPr>
              <a:t> </a:t>
            </a:r>
            <a:r>
              <a:rPr sz="1500" spc="-10" dirty="0">
                <a:latin typeface="Calibri"/>
                <a:cs typeface="Calibri"/>
              </a:rPr>
              <a:t>wastewater </a:t>
            </a:r>
            <a:r>
              <a:rPr sz="1500" dirty="0">
                <a:latin typeface="Calibri"/>
                <a:cs typeface="Calibri"/>
              </a:rPr>
              <a:t>and </a:t>
            </a:r>
            <a:r>
              <a:rPr sz="1500" spc="5" dirty="0">
                <a:latin typeface="Calibri"/>
                <a:cs typeface="Calibri"/>
              </a:rPr>
              <a:t> </a:t>
            </a:r>
            <a:r>
              <a:rPr sz="1500" spc="-10" dirty="0">
                <a:latin typeface="Calibri"/>
                <a:cs typeface="Calibri"/>
              </a:rPr>
              <a:t>stormwater </a:t>
            </a:r>
            <a:r>
              <a:rPr sz="1500" spc="-5" dirty="0">
                <a:latin typeface="Calibri"/>
                <a:cs typeface="Calibri"/>
              </a:rPr>
              <a:t> infrastructure, </a:t>
            </a:r>
            <a:r>
              <a:rPr sz="1500" dirty="0">
                <a:latin typeface="Calibri"/>
                <a:cs typeface="Calibri"/>
              </a:rPr>
              <a:t>and </a:t>
            </a:r>
            <a:r>
              <a:rPr sz="1500" spc="-10" dirty="0">
                <a:latin typeface="Calibri"/>
                <a:cs typeface="Calibri"/>
              </a:rPr>
              <a:t>to </a:t>
            </a:r>
            <a:r>
              <a:rPr sz="1500" spc="-5" dirty="0">
                <a:latin typeface="Calibri"/>
                <a:cs typeface="Calibri"/>
              </a:rPr>
              <a:t> expand </a:t>
            </a:r>
            <a:r>
              <a:rPr sz="1500" dirty="0">
                <a:latin typeface="Calibri"/>
                <a:cs typeface="Calibri"/>
              </a:rPr>
              <a:t>access </a:t>
            </a:r>
            <a:r>
              <a:rPr sz="1500" spc="-10" dirty="0">
                <a:latin typeface="Calibri"/>
                <a:cs typeface="Calibri"/>
              </a:rPr>
              <a:t>to </a:t>
            </a:r>
            <a:r>
              <a:rPr sz="1500" spc="-5" dirty="0">
                <a:latin typeface="Calibri"/>
                <a:cs typeface="Calibri"/>
              </a:rPr>
              <a:t> </a:t>
            </a:r>
            <a:r>
              <a:rPr sz="1500" dirty="0">
                <a:latin typeface="Calibri"/>
                <a:cs typeface="Calibri"/>
              </a:rPr>
              <a:t>broadband</a:t>
            </a:r>
            <a:r>
              <a:rPr sz="1500" spc="-40" dirty="0">
                <a:latin typeface="Calibri"/>
                <a:cs typeface="Calibri"/>
              </a:rPr>
              <a:t> </a:t>
            </a:r>
            <a:r>
              <a:rPr sz="1500" spc="-5" dirty="0">
                <a:latin typeface="Calibri"/>
                <a:cs typeface="Calibri"/>
              </a:rPr>
              <a:t>internet.</a:t>
            </a:r>
            <a:endParaRPr sz="1500" dirty="0">
              <a:latin typeface="Calibri"/>
              <a:cs typeface="Calibri"/>
            </a:endParaRPr>
          </a:p>
        </p:txBody>
      </p:sp>
      <p:sp>
        <p:nvSpPr>
          <p:cNvPr id="32" name="object 18"/>
          <p:cNvSpPr txBox="1"/>
          <p:nvPr/>
        </p:nvSpPr>
        <p:spPr>
          <a:xfrm>
            <a:off x="2842054" y="4378707"/>
            <a:ext cx="8394792" cy="606192"/>
          </a:xfrm>
          <a:prstGeom prst="rect">
            <a:avLst/>
          </a:prstGeom>
          <a:solidFill>
            <a:srgbClr val="FFE8CA">
              <a:alpha val="90194"/>
            </a:srgbClr>
          </a:solidFill>
        </p:spPr>
        <p:txBody>
          <a:bodyPr vert="horz" wrap="square" lIns="0" tIns="4445" rIns="0" bIns="0" rtlCol="0">
            <a:spAutoFit/>
          </a:bodyPr>
          <a:lstStyle/>
          <a:p>
            <a:pPr>
              <a:lnSpc>
                <a:spcPct val="100000"/>
              </a:lnSpc>
              <a:spcBef>
                <a:spcPts val="35"/>
              </a:spcBef>
            </a:pPr>
            <a:endParaRPr sz="1150" dirty="0">
              <a:latin typeface="Times New Roman"/>
              <a:cs typeface="Times New Roman"/>
            </a:endParaRPr>
          </a:p>
          <a:p>
            <a:pPr marL="186055" marR="269875">
              <a:lnSpc>
                <a:spcPct val="91500"/>
              </a:lnSpc>
              <a:spcBef>
                <a:spcPts val="5"/>
              </a:spcBef>
            </a:pPr>
            <a:r>
              <a:rPr sz="1500" spc="-5" dirty="0">
                <a:latin typeface="Calibri"/>
                <a:cs typeface="Calibri"/>
              </a:rPr>
              <a:t>Replace lost </a:t>
            </a:r>
            <a:r>
              <a:rPr sz="1500" dirty="0">
                <a:latin typeface="Calibri"/>
                <a:cs typeface="Calibri"/>
              </a:rPr>
              <a:t>public </a:t>
            </a:r>
            <a:r>
              <a:rPr sz="1500" spc="5" dirty="0">
                <a:latin typeface="Calibri"/>
                <a:cs typeface="Calibri"/>
              </a:rPr>
              <a:t> </a:t>
            </a:r>
            <a:r>
              <a:rPr sz="1500" spc="-10" dirty="0">
                <a:latin typeface="Calibri"/>
                <a:cs typeface="Calibri"/>
              </a:rPr>
              <a:t>sector revenue, </a:t>
            </a:r>
            <a:r>
              <a:rPr sz="1500" spc="-5" dirty="0">
                <a:latin typeface="Calibri"/>
                <a:cs typeface="Calibri"/>
              </a:rPr>
              <a:t>using </a:t>
            </a:r>
            <a:r>
              <a:rPr sz="1500" dirty="0">
                <a:latin typeface="Calibri"/>
                <a:cs typeface="Calibri"/>
              </a:rPr>
              <a:t> this funding </a:t>
            </a:r>
            <a:r>
              <a:rPr sz="1500" spc="-10" dirty="0">
                <a:latin typeface="Calibri"/>
                <a:cs typeface="Calibri"/>
              </a:rPr>
              <a:t>to provide </a:t>
            </a:r>
            <a:r>
              <a:rPr sz="1500" spc="-5" dirty="0">
                <a:latin typeface="Calibri"/>
                <a:cs typeface="Calibri"/>
              </a:rPr>
              <a:t> </a:t>
            </a:r>
            <a:r>
              <a:rPr sz="1500" spc="-10" dirty="0">
                <a:latin typeface="Calibri"/>
                <a:cs typeface="Calibri"/>
              </a:rPr>
              <a:t>government </a:t>
            </a:r>
            <a:r>
              <a:rPr sz="1500" spc="-5" dirty="0">
                <a:latin typeface="Calibri"/>
                <a:cs typeface="Calibri"/>
              </a:rPr>
              <a:t>services </a:t>
            </a:r>
            <a:r>
              <a:rPr sz="1500" spc="-10" dirty="0">
                <a:latin typeface="Calibri"/>
                <a:cs typeface="Calibri"/>
              </a:rPr>
              <a:t>to </a:t>
            </a:r>
            <a:r>
              <a:rPr sz="1500" spc="-325" dirty="0">
                <a:latin typeface="Calibri"/>
                <a:cs typeface="Calibri"/>
              </a:rPr>
              <a:t> </a:t>
            </a:r>
            <a:r>
              <a:rPr sz="1500" dirty="0">
                <a:latin typeface="Calibri"/>
                <a:cs typeface="Calibri"/>
              </a:rPr>
              <a:t>the </a:t>
            </a:r>
            <a:r>
              <a:rPr sz="1500" spc="-10" dirty="0">
                <a:latin typeface="Calibri"/>
                <a:cs typeface="Calibri"/>
              </a:rPr>
              <a:t>extent </a:t>
            </a:r>
            <a:r>
              <a:rPr sz="1500" spc="-5" dirty="0">
                <a:latin typeface="Calibri"/>
                <a:cs typeface="Calibri"/>
              </a:rPr>
              <a:t>of </a:t>
            </a:r>
            <a:r>
              <a:rPr sz="1500" dirty="0">
                <a:latin typeface="Calibri"/>
                <a:cs typeface="Calibri"/>
              </a:rPr>
              <a:t>the </a:t>
            </a:r>
            <a:r>
              <a:rPr sz="1500" spc="-5" dirty="0" smtClean="0">
                <a:latin typeface="Calibri"/>
                <a:cs typeface="Calibri"/>
              </a:rPr>
              <a:t>reduction </a:t>
            </a:r>
            <a:r>
              <a:rPr sz="1500" dirty="0">
                <a:latin typeface="Calibri"/>
                <a:cs typeface="Calibri"/>
              </a:rPr>
              <a:t>in </a:t>
            </a:r>
            <a:r>
              <a:rPr sz="1500" spc="-10" dirty="0">
                <a:latin typeface="Calibri"/>
                <a:cs typeface="Calibri"/>
              </a:rPr>
              <a:t>revenue </a:t>
            </a:r>
            <a:r>
              <a:rPr sz="1500" spc="-5" dirty="0">
                <a:latin typeface="Calibri"/>
                <a:cs typeface="Calibri"/>
              </a:rPr>
              <a:t> experienced </a:t>
            </a:r>
            <a:r>
              <a:rPr sz="1500" dirty="0">
                <a:latin typeface="Calibri"/>
                <a:cs typeface="Calibri"/>
              </a:rPr>
              <a:t>due </a:t>
            </a:r>
            <a:r>
              <a:rPr sz="1500" spc="-10" dirty="0">
                <a:latin typeface="Calibri"/>
                <a:cs typeface="Calibri"/>
              </a:rPr>
              <a:t>to </a:t>
            </a:r>
            <a:r>
              <a:rPr sz="1500" dirty="0">
                <a:latin typeface="Calibri"/>
                <a:cs typeface="Calibri"/>
              </a:rPr>
              <a:t>the </a:t>
            </a:r>
            <a:r>
              <a:rPr sz="1500" spc="-325" dirty="0">
                <a:latin typeface="Calibri"/>
                <a:cs typeface="Calibri"/>
              </a:rPr>
              <a:t> </a:t>
            </a:r>
            <a:r>
              <a:rPr sz="1500" dirty="0">
                <a:latin typeface="Calibri"/>
                <a:cs typeface="Calibri"/>
              </a:rPr>
              <a:t>pandemic;</a:t>
            </a:r>
          </a:p>
        </p:txBody>
      </p:sp>
      <p:sp>
        <p:nvSpPr>
          <p:cNvPr id="33" name="object 8"/>
          <p:cNvSpPr txBox="1"/>
          <p:nvPr/>
        </p:nvSpPr>
        <p:spPr>
          <a:xfrm>
            <a:off x="2794367" y="1384665"/>
            <a:ext cx="8408763" cy="592726"/>
          </a:xfrm>
          <a:prstGeom prst="rect">
            <a:avLst/>
          </a:prstGeom>
          <a:solidFill>
            <a:schemeClr val="accent5">
              <a:lumMod val="40000"/>
              <a:lumOff val="60000"/>
              <a:alpha val="90194"/>
            </a:schemeClr>
          </a:solidFill>
          <a:ln w="12700">
            <a:solidFill>
              <a:schemeClr val="bg1">
                <a:lumMod val="85000"/>
              </a:schemeClr>
            </a:solidFill>
          </a:ln>
        </p:spPr>
        <p:txBody>
          <a:bodyPr vert="horz" wrap="square" lIns="0" tIns="166370" rIns="0" bIns="0" rtlCol="0">
            <a:spAutoFit/>
          </a:bodyPr>
          <a:lstStyle/>
          <a:p>
            <a:pPr marL="177800" marR="307340">
              <a:lnSpc>
                <a:spcPct val="91500"/>
              </a:lnSpc>
              <a:spcBef>
                <a:spcPts val="1310"/>
              </a:spcBef>
            </a:pPr>
            <a:r>
              <a:rPr sz="1500" spc="-5" dirty="0">
                <a:latin typeface="Calibri"/>
                <a:cs typeface="Calibri"/>
              </a:rPr>
              <a:t>Support </a:t>
            </a:r>
            <a:r>
              <a:rPr sz="1500" dirty="0">
                <a:latin typeface="Calibri"/>
                <a:cs typeface="Calibri"/>
              </a:rPr>
              <a:t>public health </a:t>
            </a:r>
            <a:r>
              <a:rPr sz="1500" spc="5" dirty="0">
                <a:latin typeface="Calibri"/>
                <a:cs typeface="Calibri"/>
              </a:rPr>
              <a:t> </a:t>
            </a:r>
            <a:r>
              <a:rPr sz="1500" spc="-5" dirty="0">
                <a:latin typeface="Calibri"/>
                <a:cs typeface="Calibri"/>
              </a:rPr>
              <a:t>expenditures, by </a:t>
            </a:r>
            <a:r>
              <a:rPr sz="1500" dirty="0">
                <a:latin typeface="Calibri"/>
                <a:cs typeface="Calibri"/>
              </a:rPr>
              <a:t> funding </a:t>
            </a:r>
            <a:r>
              <a:rPr sz="1500" spc="-10" dirty="0">
                <a:latin typeface="Calibri"/>
                <a:cs typeface="Calibri"/>
              </a:rPr>
              <a:t>COVID-19 </a:t>
            </a:r>
            <a:r>
              <a:rPr sz="1500" spc="-5" dirty="0">
                <a:latin typeface="Calibri"/>
                <a:cs typeface="Calibri"/>
              </a:rPr>
              <a:t> mitigation </a:t>
            </a:r>
            <a:r>
              <a:rPr sz="1500" spc="-10" dirty="0">
                <a:latin typeface="Calibri"/>
                <a:cs typeface="Calibri"/>
              </a:rPr>
              <a:t>efforts, </a:t>
            </a:r>
            <a:r>
              <a:rPr sz="1500" spc="-5" dirty="0">
                <a:latin typeface="Calibri"/>
                <a:cs typeface="Calibri"/>
              </a:rPr>
              <a:t> medical </a:t>
            </a:r>
            <a:r>
              <a:rPr sz="1500" spc="-10" dirty="0">
                <a:latin typeface="Calibri"/>
                <a:cs typeface="Calibri"/>
              </a:rPr>
              <a:t>expenses, </a:t>
            </a:r>
            <a:r>
              <a:rPr sz="1500" spc="-5" dirty="0">
                <a:latin typeface="Calibri"/>
                <a:cs typeface="Calibri"/>
              </a:rPr>
              <a:t> </a:t>
            </a:r>
            <a:r>
              <a:rPr sz="1500" spc="-10" dirty="0">
                <a:latin typeface="Calibri"/>
                <a:cs typeface="Calibri"/>
              </a:rPr>
              <a:t>behavioral </a:t>
            </a:r>
            <a:r>
              <a:rPr sz="1500" spc="-5" dirty="0">
                <a:latin typeface="Calibri"/>
                <a:cs typeface="Calibri"/>
              </a:rPr>
              <a:t>healthcare, </a:t>
            </a:r>
            <a:r>
              <a:rPr sz="1500" spc="-325" dirty="0">
                <a:latin typeface="Calibri"/>
                <a:cs typeface="Calibri"/>
              </a:rPr>
              <a:t> </a:t>
            </a:r>
            <a:r>
              <a:rPr sz="1500" dirty="0">
                <a:latin typeface="Calibri"/>
                <a:cs typeface="Calibri"/>
              </a:rPr>
              <a:t>and </a:t>
            </a:r>
            <a:r>
              <a:rPr sz="1500" spc="-5" dirty="0">
                <a:latin typeface="Calibri"/>
                <a:cs typeface="Calibri"/>
              </a:rPr>
              <a:t>certain </a:t>
            </a:r>
            <a:r>
              <a:rPr sz="1500" dirty="0">
                <a:latin typeface="Calibri"/>
                <a:cs typeface="Calibri"/>
              </a:rPr>
              <a:t>public </a:t>
            </a:r>
            <a:r>
              <a:rPr sz="1500" spc="5" dirty="0">
                <a:latin typeface="Calibri"/>
                <a:cs typeface="Calibri"/>
              </a:rPr>
              <a:t> </a:t>
            </a:r>
            <a:r>
              <a:rPr sz="1500" dirty="0">
                <a:latin typeface="Calibri"/>
                <a:cs typeface="Calibri"/>
              </a:rPr>
              <a:t>health</a:t>
            </a:r>
            <a:r>
              <a:rPr sz="1500" spc="-35" dirty="0">
                <a:latin typeface="Calibri"/>
                <a:cs typeface="Calibri"/>
              </a:rPr>
              <a:t> </a:t>
            </a:r>
            <a:r>
              <a:rPr sz="1500" dirty="0">
                <a:latin typeface="Calibri"/>
                <a:cs typeface="Calibri"/>
              </a:rPr>
              <a:t>and</a:t>
            </a:r>
            <a:r>
              <a:rPr sz="1500" spc="-25" dirty="0">
                <a:latin typeface="Calibri"/>
                <a:cs typeface="Calibri"/>
              </a:rPr>
              <a:t> </a:t>
            </a:r>
            <a:r>
              <a:rPr sz="1500" spc="-15" dirty="0">
                <a:latin typeface="Calibri"/>
                <a:cs typeface="Calibri"/>
              </a:rPr>
              <a:t>safety</a:t>
            </a:r>
            <a:r>
              <a:rPr sz="1500" spc="-25" dirty="0">
                <a:latin typeface="Calibri"/>
                <a:cs typeface="Calibri"/>
              </a:rPr>
              <a:t> </a:t>
            </a:r>
            <a:r>
              <a:rPr sz="1500" spc="-15" dirty="0">
                <a:latin typeface="Calibri"/>
                <a:cs typeface="Calibri"/>
              </a:rPr>
              <a:t>staff;</a:t>
            </a:r>
            <a:endParaRPr sz="1500" dirty="0">
              <a:latin typeface="Calibri"/>
              <a:cs typeface="Calibri"/>
            </a:endParaRPr>
          </a:p>
        </p:txBody>
      </p:sp>
      <p:sp>
        <p:nvSpPr>
          <p:cNvPr id="34" name="object 8"/>
          <p:cNvSpPr txBox="1"/>
          <p:nvPr/>
        </p:nvSpPr>
        <p:spPr>
          <a:xfrm>
            <a:off x="2828083" y="2318637"/>
            <a:ext cx="8408763" cy="592726"/>
          </a:xfrm>
          <a:prstGeom prst="rect">
            <a:avLst/>
          </a:prstGeom>
          <a:solidFill>
            <a:srgbClr val="990000">
              <a:alpha val="40000"/>
            </a:srgbClr>
          </a:solidFill>
          <a:ln w="12700">
            <a:solidFill>
              <a:schemeClr val="bg1">
                <a:lumMod val="85000"/>
              </a:schemeClr>
            </a:solidFill>
          </a:ln>
        </p:spPr>
        <p:txBody>
          <a:bodyPr vert="horz" wrap="square" lIns="0" tIns="166370" rIns="0" bIns="0" rtlCol="0">
            <a:spAutoFit/>
          </a:bodyPr>
          <a:lstStyle/>
          <a:p>
            <a:pPr marL="177800" marR="307340">
              <a:lnSpc>
                <a:spcPct val="91500"/>
              </a:lnSpc>
              <a:spcBef>
                <a:spcPts val="1310"/>
              </a:spcBef>
            </a:pPr>
            <a:r>
              <a:rPr lang="en-US" sz="1500" spc="-5" dirty="0">
                <a:latin typeface="Calibri"/>
                <a:cs typeface="Calibri"/>
              </a:rPr>
              <a:t>Address health disparities and the social determinants of health, build stronger neighborhoods and communities, address educational disparities, and promote healthy childhood environments. </a:t>
            </a:r>
            <a:endParaRPr sz="1500" dirty="0">
              <a:latin typeface="Calibri"/>
              <a:cs typeface="Calibri"/>
            </a:endParaRPr>
          </a:p>
        </p:txBody>
      </p:sp>
      <p:sp>
        <p:nvSpPr>
          <p:cNvPr id="46" name="object 3"/>
          <p:cNvSpPr txBox="1">
            <a:spLocks noGrp="1"/>
          </p:cNvSpPr>
          <p:nvPr>
            <p:ph type="title"/>
          </p:nvPr>
        </p:nvSpPr>
        <p:spPr>
          <a:xfrm>
            <a:off x="117193" y="258335"/>
            <a:ext cx="9794838" cy="751488"/>
          </a:xfrm>
          <a:prstGeom prst="rect">
            <a:avLst/>
          </a:prstGeom>
        </p:spPr>
        <p:txBody>
          <a:bodyPr vert="horz" wrap="square" lIns="0" tIns="12700" rIns="0" bIns="0" rtlCol="0">
            <a:spAutoFit/>
          </a:bodyPr>
          <a:lstStyle/>
          <a:p>
            <a:pPr marL="12700">
              <a:lnSpc>
                <a:spcPct val="100000"/>
              </a:lnSpc>
              <a:spcBef>
                <a:spcPts val="100"/>
              </a:spcBef>
            </a:pPr>
            <a:r>
              <a:rPr sz="4800" b="1" spc="-15" dirty="0">
                <a:solidFill>
                  <a:srgbClr val="FFFFFF"/>
                </a:solidFill>
                <a:effectLst>
                  <a:outerShdw blurRad="38100" dist="38100" dir="2700000" algn="tl">
                    <a:srgbClr val="000000">
                      <a:alpha val="43137"/>
                    </a:srgbClr>
                  </a:outerShdw>
                </a:effectLst>
                <a:latin typeface="Calibri Light"/>
                <a:cs typeface="Calibri Light"/>
              </a:rPr>
              <a:t>Allowable</a:t>
            </a:r>
            <a:r>
              <a:rPr sz="4800" b="1" spc="10" dirty="0">
                <a:solidFill>
                  <a:srgbClr val="FFFFFF"/>
                </a:solidFill>
                <a:effectLst>
                  <a:outerShdw blurRad="38100" dist="38100" dir="2700000" algn="tl">
                    <a:srgbClr val="000000">
                      <a:alpha val="43137"/>
                    </a:srgbClr>
                  </a:outerShdw>
                </a:effectLst>
                <a:latin typeface="Calibri Light"/>
                <a:cs typeface="Calibri Light"/>
              </a:rPr>
              <a:t> </a:t>
            </a:r>
            <a:r>
              <a:rPr sz="4800" b="1" spc="-10" dirty="0">
                <a:solidFill>
                  <a:srgbClr val="FFFFFF"/>
                </a:solidFill>
                <a:effectLst>
                  <a:outerShdw blurRad="38100" dist="38100" dir="2700000" algn="tl">
                    <a:srgbClr val="000000">
                      <a:alpha val="43137"/>
                    </a:srgbClr>
                  </a:outerShdw>
                </a:effectLst>
                <a:latin typeface="Calibri Light"/>
                <a:cs typeface="Calibri Light"/>
              </a:rPr>
              <a:t>Expenditures</a:t>
            </a:r>
            <a:endParaRPr sz="4800" b="1" dirty="0">
              <a:effectLst>
                <a:outerShdw blurRad="38100" dist="38100" dir="2700000" algn="tl">
                  <a:srgbClr val="000000">
                    <a:alpha val="43137"/>
                  </a:srgbClr>
                </a:outerShdw>
              </a:effectLst>
              <a:latin typeface="Calibri Light"/>
              <a:cs typeface="Calibri Light"/>
            </a:endParaRPr>
          </a:p>
        </p:txBody>
      </p:sp>
    </p:spTree>
    <p:extLst>
      <p:ext uri="{BB962C8B-B14F-4D97-AF65-F5344CB8AC3E}">
        <p14:creationId xmlns:p14="http://schemas.microsoft.com/office/powerpoint/2010/main" val="306647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1571625"/>
          </a:xfrm>
          <a:custGeom>
            <a:avLst/>
            <a:gdLst/>
            <a:ahLst/>
            <a:cxnLst/>
            <a:rect l="l" t="t" r="r" b="b"/>
            <a:pathLst>
              <a:path w="12192000" h="1571625">
                <a:moveTo>
                  <a:pt x="12192000" y="0"/>
                </a:moveTo>
                <a:lnTo>
                  <a:pt x="0" y="0"/>
                </a:lnTo>
                <a:lnTo>
                  <a:pt x="0" y="1571244"/>
                </a:lnTo>
                <a:lnTo>
                  <a:pt x="12192000" y="1571244"/>
                </a:lnTo>
                <a:lnTo>
                  <a:pt x="12192000" y="0"/>
                </a:lnTo>
                <a:close/>
              </a:path>
            </a:pathLst>
          </a:custGeom>
          <a:solidFill>
            <a:srgbClr val="585858"/>
          </a:solidFill>
        </p:spPr>
        <p:txBody>
          <a:bodyPr wrap="square" lIns="0" tIns="0" rIns="0" bIns="0" rtlCol="0"/>
          <a:lstStyle/>
          <a:p>
            <a:endParaRPr/>
          </a:p>
        </p:txBody>
      </p:sp>
      <p:sp>
        <p:nvSpPr>
          <p:cNvPr id="3" name="object 3"/>
          <p:cNvSpPr/>
          <p:nvPr/>
        </p:nvSpPr>
        <p:spPr>
          <a:xfrm>
            <a:off x="6573139" y="2710009"/>
            <a:ext cx="561975" cy="3964475"/>
          </a:xfrm>
          <a:custGeom>
            <a:avLst/>
            <a:gdLst/>
            <a:ahLst/>
            <a:cxnLst/>
            <a:rect l="l" t="t" r="r" b="b"/>
            <a:pathLst>
              <a:path w="561975" h="3477895">
                <a:moveTo>
                  <a:pt x="187325" y="2915818"/>
                </a:moveTo>
                <a:lnTo>
                  <a:pt x="0" y="2915818"/>
                </a:lnTo>
                <a:lnTo>
                  <a:pt x="281050" y="3477793"/>
                </a:lnTo>
                <a:lnTo>
                  <a:pt x="515154" y="3009480"/>
                </a:lnTo>
                <a:lnTo>
                  <a:pt x="187325" y="3009480"/>
                </a:lnTo>
                <a:lnTo>
                  <a:pt x="187325" y="2915818"/>
                </a:lnTo>
                <a:close/>
              </a:path>
              <a:path w="561975" h="3477895">
                <a:moveTo>
                  <a:pt x="374650" y="0"/>
                </a:moveTo>
                <a:lnTo>
                  <a:pt x="187325" y="0"/>
                </a:lnTo>
                <a:lnTo>
                  <a:pt x="187325" y="3009480"/>
                </a:lnTo>
                <a:lnTo>
                  <a:pt x="374650" y="3009480"/>
                </a:lnTo>
                <a:lnTo>
                  <a:pt x="374650" y="0"/>
                </a:lnTo>
                <a:close/>
              </a:path>
              <a:path w="561975" h="3477895">
                <a:moveTo>
                  <a:pt x="561975" y="2915818"/>
                </a:moveTo>
                <a:lnTo>
                  <a:pt x="374650" y="2915818"/>
                </a:lnTo>
                <a:lnTo>
                  <a:pt x="374650" y="3009480"/>
                </a:lnTo>
                <a:lnTo>
                  <a:pt x="515154" y="3009480"/>
                </a:lnTo>
                <a:lnTo>
                  <a:pt x="561975" y="2915818"/>
                </a:lnTo>
                <a:close/>
              </a:path>
            </a:pathLst>
          </a:custGeom>
          <a:solidFill>
            <a:srgbClr val="FFC000"/>
          </a:solidFill>
        </p:spPr>
        <p:txBody>
          <a:bodyPr wrap="square" lIns="0" tIns="0" rIns="0" bIns="0" rtlCol="0"/>
          <a:lstStyle/>
          <a:p>
            <a:endParaRPr/>
          </a:p>
        </p:txBody>
      </p:sp>
      <p:sp>
        <p:nvSpPr>
          <p:cNvPr id="4" name="object 4"/>
          <p:cNvSpPr/>
          <p:nvPr/>
        </p:nvSpPr>
        <p:spPr>
          <a:xfrm>
            <a:off x="3171698" y="3021443"/>
            <a:ext cx="561975" cy="3653042"/>
          </a:xfrm>
          <a:custGeom>
            <a:avLst/>
            <a:gdLst/>
            <a:ahLst/>
            <a:cxnLst/>
            <a:rect l="l" t="t" r="r" b="b"/>
            <a:pathLst>
              <a:path w="561975" h="3477895">
                <a:moveTo>
                  <a:pt x="187198" y="2915818"/>
                </a:moveTo>
                <a:lnTo>
                  <a:pt x="0" y="2915818"/>
                </a:lnTo>
                <a:lnTo>
                  <a:pt x="280924" y="3477793"/>
                </a:lnTo>
                <a:lnTo>
                  <a:pt x="515027" y="3009480"/>
                </a:lnTo>
                <a:lnTo>
                  <a:pt x="187198" y="3009480"/>
                </a:lnTo>
                <a:lnTo>
                  <a:pt x="187198" y="2915818"/>
                </a:lnTo>
                <a:close/>
              </a:path>
              <a:path w="561975" h="3477895">
                <a:moveTo>
                  <a:pt x="374523" y="0"/>
                </a:moveTo>
                <a:lnTo>
                  <a:pt x="187198" y="0"/>
                </a:lnTo>
                <a:lnTo>
                  <a:pt x="187198" y="3009480"/>
                </a:lnTo>
                <a:lnTo>
                  <a:pt x="374650" y="3009480"/>
                </a:lnTo>
                <a:lnTo>
                  <a:pt x="374523" y="0"/>
                </a:lnTo>
                <a:close/>
              </a:path>
              <a:path w="561975" h="3477895">
                <a:moveTo>
                  <a:pt x="561848" y="2915818"/>
                </a:moveTo>
                <a:lnTo>
                  <a:pt x="374646" y="2915818"/>
                </a:lnTo>
                <a:lnTo>
                  <a:pt x="374650" y="3009480"/>
                </a:lnTo>
                <a:lnTo>
                  <a:pt x="515027" y="3009480"/>
                </a:lnTo>
                <a:lnTo>
                  <a:pt x="561848" y="2915818"/>
                </a:lnTo>
                <a:close/>
              </a:path>
            </a:pathLst>
          </a:custGeom>
          <a:solidFill>
            <a:srgbClr val="EC7C30"/>
          </a:solidFill>
        </p:spPr>
        <p:txBody>
          <a:bodyPr wrap="square" lIns="0" tIns="0" rIns="0" bIns="0" rtlCol="0"/>
          <a:lstStyle/>
          <a:p>
            <a:endParaRPr/>
          </a:p>
        </p:txBody>
      </p:sp>
      <p:sp>
        <p:nvSpPr>
          <p:cNvPr id="5" name="object 5"/>
          <p:cNvSpPr txBox="1">
            <a:spLocks noGrp="1"/>
          </p:cNvSpPr>
          <p:nvPr>
            <p:ph type="title"/>
          </p:nvPr>
        </p:nvSpPr>
        <p:spPr>
          <a:xfrm>
            <a:off x="508508" y="38861"/>
            <a:ext cx="11147425" cy="756920"/>
          </a:xfrm>
          <a:prstGeom prst="rect">
            <a:avLst/>
          </a:prstGeom>
        </p:spPr>
        <p:txBody>
          <a:bodyPr vert="horz" wrap="square" lIns="0" tIns="12700" rIns="0" bIns="0" rtlCol="0">
            <a:spAutoFit/>
          </a:bodyPr>
          <a:lstStyle/>
          <a:p>
            <a:pPr marL="12700">
              <a:lnSpc>
                <a:spcPct val="100000"/>
              </a:lnSpc>
              <a:spcBef>
                <a:spcPts val="100"/>
              </a:spcBef>
            </a:pPr>
            <a:r>
              <a:rPr sz="4800" b="0" spc="-5" dirty="0">
                <a:solidFill>
                  <a:srgbClr val="FFFFFF"/>
                </a:solidFill>
                <a:latin typeface="Calibri Light"/>
                <a:cs typeface="Calibri Light"/>
              </a:rPr>
              <a:t>Can </a:t>
            </a:r>
            <a:r>
              <a:rPr sz="4800" b="0" spc="-95" dirty="0">
                <a:solidFill>
                  <a:srgbClr val="FFFFFF"/>
                </a:solidFill>
                <a:latin typeface="Calibri Light"/>
                <a:cs typeface="Calibri Light"/>
              </a:rPr>
              <a:t>We</a:t>
            </a:r>
            <a:r>
              <a:rPr sz="4800" b="0" spc="-15" dirty="0">
                <a:solidFill>
                  <a:srgbClr val="FFFFFF"/>
                </a:solidFill>
                <a:latin typeface="Calibri Light"/>
                <a:cs typeface="Calibri Light"/>
              </a:rPr>
              <a:t> </a:t>
            </a:r>
            <a:r>
              <a:rPr sz="4800" b="0" spc="-40" dirty="0">
                <a:solidFill>
                  <a:srgbClr val="FFFFFF"/>
                </a:solidFill>
                <a:latin typeface="Calibri Light"/>
                <a:cs typeface="Calibri Light"/>
              </a:rPr>
              <a:t>Repave</a:t>
            </a:r>
            <a:r>
              <a:rPr sz="4800" b="0" spc="-15" dirty="0">
                <a:solidFill>
                  <a:srgbClr val="FFFFFF"/>
                </a:solidFill>
                <a:latin typeface="Calibri Light"/>
                <a:cs typeface="Calibri Light"/>
              </a:rPr>
              <a:t> </a:t>
            </a:r>
            <a:r>
              <a:rPr sz="4800" b="0" dirty="0">
                <a:solidFill>
                  <a:srgbClr val="FFFFFF"/>
                </a:solidFill>
                <a:latin typeface="Calibri Light"/>
                <a:cs typeface="Calibri Light"/>
              </a:rPr>
              <a:t>a</a:t>
            </a:r>
            <a:r>
              <a:rPr sz="4800" b="0" spc="15" dirty="0">
                <a:solidFill>
                  <a:srgbClr val="FFFFFF"/>
                </a:solidFill>
                <a:latin typeface="Calibri Light"/>
                <a:cs typeface="Calibri Light"/>
              </a:rPr>
              <a:t> </a:t>
            </a:r>
            <a:r>
              <a:rPr lang="en-US" sz="4800" b="0" spc="-45" dirty="0">
                <a:solidFill>
                  <a:srgbClr val="FFFFFF"/>
                </a:solidFill>
                <a:latin typeface="Calibri Light"/>
                <a:cs typeface="Calibri Light"/>
              </a:rPr>
              <a:t>City</a:t>
            </a:r>
            <a:r>
              <a:rPr sz="4800" b="0" spc="-45" dirty="0">
                <a:solidFill>
                  <a:srgbClr val="FFFFFF"/>
                </a:solidFill>
                <a:latin typeface="Calibri Light"/>
                <a:cs typeface="Calibri Light"/>
              </a:rPr>
              <a:t>-Owned</a:t>
            </a:r>
            <a:r>
              <a:rPr sz="4800" b="0" spc="-10" dirty="0">
                <a:solidFill>
                  <a:srgbClr val="FFFFFF"/>
                </a:solidFill>
                <a:latin typeface="Calibri Light"/>
                <a:cs typeface="Calibri Light"/>
              </a:rPr>
              <a:t> </a:t>
            </a:r>
            <a:r>
              <a:rPr sz="4800" b="0" spc="-25" dirty="0">
                <a:solidFill>
                  <a:srgbClr val="FFFFFF"/>
                </a:solidFill>
                <a:latin typeface="Calibri Light"/>
                <a:cs typeface="Calibri Light"/>
              </a:rPr>
              <a:t>Walking</a:t>
            </a:r>
            <a:r>
              <a:rPr sz="4800" b="0" spc="5" dirty="0">
                <a:solidFill>
                  <a:srgbClr val="FFFFFF"/>
                </a:solidFill>
                <a:latin typeface="Calibri Light"/>
                <a:cs typeface="Calibri Light"/>
              </a:rPr>
              <a:t> </a:t>
            </a:r>
            <a:r>
              <a:rPr sz="4800" b="0" spc="-70" dirty="0">
                <a:solidFill>
                  <a:srgbClr val="FFFFFF"/>
                </a:solidFill>
                <a:latin typeface="Calibri Light"/>
                <a:cs typeface="Calibri Light"/>
              </a:rPr>
              <a:t>Trail?</a:t>
            </a:r>
            <a:endParaRPr sz="4800" dirty="0">
              <a:latin typeface="Calibri Light"/>
              <a:cs typeface="Calibri Light"/>
            </a:endParaRPr>
          </a:p>
        </p:txBody>
      </p:sp>
      <p:grpSp>
        <p:nvGrpSpPr>
          <p:cNvPr id="6" name="object 6"/>
          <p:cNvGrpSpPr/>
          <p:nvPr/>
        </p:nvGrpSpPr>
        <p:grpSpPr>
          <a:xfrm>
            <a:off x="-1778" y="1023874"/>
            <a:ext cx="2494280" cy="758190"/>
            <a:chOff x="-1778" y="1023874"/>
            <a:chExt cx="2494280" cy="758190"/>
          </a:xfrm>
        </p:grpSpPr>
        <p:sp>
          <p:nvSpPr>
            <p:cNvPr id="8" name="object 8"/>
            <p:cNvSpPr/>
            <p:nvPr/>
          </p:nvSpPr>
          <p:spPr>
            <a:xfrm>
              <a:off x="4571" y="1030224"/>
              <a:ext cx="2481580" cy="745490"/>
            </a:xfrm>
            <a:custGeom>
              <a:avLst/>
              <a:gdLst/>
              <a:ahLst/>
              <a:cxnLst/>
              <a:rect l="l" t="t" r="r" b="b"/>
              <a:pathLst>
                <a:path w="2481580" h="745489">
                  <a:moveTo>
                    <a:pt x="0" y="0"/>
                  </a:moveTo>
                  <a:lnTo>
                    <a:pt x="2257552" y="0"/>
                  </a:lnTo>
                  <a:lnTo>
                    <a:pt x="2481072" y="372617"/>
                  </a:lnTo>
                  <a:lnTo>
                    <a:pt x="2257552" y="745236"/>
                  </a:lnTo>
                  <a:lnTo>
                    <a:pt x="0" y="745236"/>
                  </a:lnTo>
                  <a:lnTo>
                    <a:pt x="223570" y="372617"/>
                  </a:lnTo>
                  <a:lnTo>
                    <a:pt x="0" y="0"/>
                  </a:lnTo>
                  <a:close/>
                </a:path>
              </a:pathLst>
            </a:custGeom>
            <a:ln w="12700">
              <a:solidFill>
                <a:srgbClr val="A4A4A4"/>
              </a:solidFill>
            </a:ln>
          </p:spPr>
          <p:txBody>
            <a:bodyPr wrap="square" lIns="0" tIns="0" rIns="0" bIns="0" rtlCol="0"/>
            <a:lstStyle/>
            <a:p>
              <a:endParaRPr/>
            </a:p>
          </p:txBody>
        </p:sp>
        <p:sp>
          <p:nvSpPr>
            <p:cNvPr id="7" name="object 7"/>
            <p:cNvSpPr/>
            <p:nvPr/>
          </p:nvSpPr>
          <p:spPr>
            <a:xfrm>
              <a:off x="4571" y="1030224"/>
              <a:ext cx="2481580" cy="745490"/>
            </a:xfrm>
            <a:custGeom>
              <a:avLst/>
              <a:gdLst/>
              <a:ahLst/>
              <a:cxnLst/>
              <a:rect l="l" t="t" r="r" b="b"/>
              <a:pathLst>
                <a:path w="2481580" h="745489">
                  <a:moveTo>
                    <a:pt x="2257552" y="0"/>
                  </a:moveTo>
                  <a:lnTo>
                    <a:pt x="0" y="0"/>
                  </a:lnTo>
                  <a:lnTo>
                    <a:pt x="223570" y="372617"/>
                  </a:lnTo>
                  <a:lnTo>
                    <a:pt x="0" y="745236"/>
                  </a:lnTo>
                  <a:lnTo>
                    <a:pt x="2257552" y="745236"/>
                  </a:lnTo>
                  <a:lnTo>
                    <a:pt x="2481072" y="372617"/>
                  </a:lnTo>
                  <a:lnTo>
                    <a:pt x="2257552" y="0"/>
                  </a:lnTo>
                  <a:close/>
                </a:path>
              </a:pathLst>
            </a:custGeom>
            <a:solidFill>
              <a:srgbClr val="990000"/>
            </a:solidFill>
          </p:spPr>
          <p:txBody>
            <a:bodyPr wrap="square" lIns="0" tIns="0" rIns="0" bIns="0" rtlCol="0"/>
            <a:lstStyle/>
            <a:p>
              <a:endParaRPr/>
            </a:p>
          </p:txBody>
        </p:sp>
      </p:grpSp>
      <p:sp>
        <p:nvSpPr>
          <p:cNvPr id="9" name="object 9"/>
          <p:cNvSpPr txBox="1"/>
          <p:nvPr/>
        </p:nvSpPr>
        <p:spPr>
          <a:xfrm>
            <a:off x="457606" y="1067181"/>
            <a:ext cx="1571625" cy="325089"/>
          </a:xfrm>
          <a:prstGeom prst="rect">
            <a:avLst/>
          </a:prstGeom>
        </p:spPr>
        <p:txBody>
          <a:bodyPr vert="horz" wrap="square" lIns="0" tIns="42545" rIns="0" bIns="0" rtlCol="0">
            <a:spAutoFit/>
          </a:bodyPr>
          <a:lstStyle/>
          <a:p>
            <a:pPr marL="104139" marR="5080" indent="-91440">
              <a:lnSpc>
                <a:spcPts val="2210"/>
              </a:lnSpc>
              <a:spcBef>
                <a:spcPts val="335"/>
              </a:spcBef>
            </a:pPr>
            <a:endParaRPr sz="2000" dirty="0">
              <a:latin typeface="Calibri"/>
              <a:cs typeface="Calibri"/>
            </a:endParaRPr>
          </a:p>
        </p:txBody>
      </p:sp>
      <p:sp>
        <p:nvSpPr>
          <p:cNvPr id="10" name="object 10"/>
          <p:cNvSpPr txBox="1"/>
          <p:nvPr/>
        </p:nvSpPr>
        <p:spPr>
          <a:xfrm>
            <a:off x="4572" y="1775460"/>
            <a:ext cx="2257425" cy="1245982"/>
          </a:xfrm>
          <a:prstGeom prst="rect">
            <a:avLst/>
          </a:prstGeom>
          <a:solidFill>
            <a:srgbClr val="990000">
              <a:alpha val="40000"/>
            </a:srgbClr>
          </a:solidFill>
          <a:ln w="12700">
            <a:solidFill>
              <a:srgbClr val="F8D6CD"/>
            </a:solidFill>
          </a:ln>
        </p:spPr>
        <p:txBody>
          <a:bodyPr vert="horz" wrap="square" lIns="0" tIns="0" rIns="0" bIns="0" rtlCol="0">
            <a:spAutoFit/>
          </a:bodyPr>
          <a:lstStyle/>
          <a:p>
            <a:pPr marL="177800" marR="307340">
              <a:lnSpc>
                <a:spcPct val="91500"/>
              </a:lnSpc>
              <a:spcBef>
                <a:spcPts val="1310"/>
              </a:spcBef>
            </a:pPr>
            <a:r>
              <a:rPr lang="en-US" sz="1100" spc="-5" dirty="0">
                <a:cs typeface="Calibri"/>
              </a:rPr>
              <a:t>Address health disparities and the social determinants of health, build stronger neighborhoods and communities, address educational disparities, and promote healthy childhood environments. </a:t>
            </a:r>
            <a:endParaRPr lang="en-US" sz="1100" dirty="0">
              <a:cs typeface="Calibri"/>
            </a:endParaRPr>
          </a:p>
        </p:txBody>
      </p:sp>
      <p:grpSp>
        <p:nvGrpSpPr>
          <p:cNvPr id="11" name="object 11"/>
          <p:cNvGrpSpPr/>
          <p:nvPr/>
        </p:nvGrpSpPr>
        <p:grpSpPr>
          <a:xfrm>
            <a:off x="2418333" y="1023874"/>
            <a:ext cx="2492375" cy="758190"/>
            <a:chOff x="2418333" y="1023874"/>
            <a:chExt cx="2492375" cy="758190"/>
          </a:xfrm>
        </p:grpSpPr>
        <p:sp>
          <p:nvSpPr>
            <p:cNvPr id="12" name="object 12"/>
            <p:cNvSpPr/>
            <p:nvPr/>
          </p:nvSpPr>
          <p:spPr>
            <a:xfrm>
              <a:off x="2424683" y="1030224"/>
              <a:ext cx="2479675" cy="745490"/>
            </a:xfrm>
            <a:custGeom>
              <a:avLst/>
              <a:gdLst/>
              <a:ahLst/>
              <a:cxnLst/>
              <a:rect l="l" t="t" r="r" b="b"/>
              <a:pathLst>
                <a:path w="2479675" h="745489">
                  <a:moveTo>
                    <a:pt x="2256028" y="0"/>
                  </a:moveTo>
                  <a:lnTo>
                    <a:pt x="0" y="0"/>
                  </a:lnTo>
                  <a:lnTo>
                    <a:pt x="223520" y="372617"/>
                  </a:lnTo>
                  <a:lnTo>
                    <a:pt x="0" y="745236"/>
                  </a:lnTo>
                  <a:lnTo>
                    <a:pt x="2256028" y="745236"/>
                  </a:lnTo>
                  <a:lnTo>
                    <a:pt x="2479548" y="372617"/>
                  </a:lnTo>
                  <a:lnTo>
                    <a:pt x="2256028" y="0"/>
                  </a:lnTo>
                  <a:close/>
                </a:path>
              </a:pathLst>
            </a:custGeom>
            <a:solidFill>
              <a:srgbClr val="EC7C30"/>
            </a:solidFill>
          </p:spPr>
          <p:txBody>
            <a:bodyPr wrap="square" lIns="0" tIns="0" rIns="0" bIns="0" rtlCol="0"/>
            <a:lstStyle/>
            <a:p>
              <a:endParaRPr/>
            </a:p>
          </p:txBody>
        </p:sp>
        <p:sp>
          <p:nvSpPr>
            <p:cNvPr id="13" name="object 13"/>
            <p:cNvSpPr/>
            <p:nvPr/>
          </p:nvSpPr>
          <p:spPr>
            <a:xfrm>
              <a:off x="2424683" y="1030224"/>
              <a:ext cx="2479675" cy="745490"/>
            </a:xfrm>
            <a:custGeom>
              <a:avLst/>
              <a:gdLst/>
              <a:ahLst/>
              <a:cxnLst/>
              <a:rect l="l" t="t" r="r" b="b"/>
              <a:pathLst>
                <a:path w="2479675" h="745489">
                  <a:moveTo>
                    <a:pt x="0" y="0"/>
                  </a:moveTo>
                  <a:lnTo>
                    <a:pt x="2256028" y="0"/>
                  </a:lnTo>
                  <a:lnTo>
                    <a:pt x="2479548" y="372617"/>
                  </a:lnTo>
                  <a:lnTo>
                    <a:pt x="2256028" y="745236"/>
                  </a:lnTo>
                  <a:lnTo>
                    <a:pt x="0" y="745236"/>
                  </a:lnTo>
                  <a:lnTo>
                    <a:pt x="223520" y="372617"/>
                  </a:lnTo>
                  <a:lnTo>
                    <a:pt x="0" y="0"/>
                  </a:lnTo>
                  <a:close/>
                </a:path>
              </a:pathLst>
            </a:custGeom>
            <a:ln w="12700">
              <a:solidFill>
                <a:srgbClr val="A4A4A4"/>
              </a:solidFill>
            </a:ln>
          </p:spPr>
          <p:txBody>
            <a:bodyPr wrap="square" lIns="0" tIns="0" rIns="0" bIns="0" rtlCol="0"/>
            <a:lstStyle/>
            <a:p>
              <a:endParaRPr/>
            </a:p>
          </p:txBody>
        </p:sp>
      </p:grpSp>
      <p:sp>
        <p:nvSpPr>
          <p:cNvPr id="14" name="object 14"/>
          <p:cNvSpPr txBox="1"/>
          <p:nvPr/>
        </p:nvSpPr>
        <p:spPr>
          <a:xfrm>
            <a:off x="2766441" y="1067181"/>
            <a:ext cx="1794510" cy="611505"/>
          </a:xfrm>
          <a:prstGeom prst="rect">
            <a:avLst/>
          </a:prstGeom>
        </p:spPr>
        <p:txBody>
          <a:bodyPr vert="horz" wrap="square" lIns="0" tIns="42545" rIns="0" bIns="0" rtlCol="0">
            <a:spAutoFit/>
          </a:bodyPr>
          <a:lstStyle/>
          <a:p>
            <a:pPr marL="12700" marR="5080" indent="111125">
              <a:lnSpc>
                <a:spcPts val="2210"/>
              </a:lnSpc>
              <a:spcBef>
                <a:spcPts val="335"/>
              </a:spcBef>
            </a:pPr>
            <a:r>
              <a:rPr sz="2000" spc="-5" dirty="0">
                <a:solidFill>
                  <a:srgbClr val="FFFFFF"/>
                </a:solidFill>
                <a:latin typeface="Calibri"/>
                <a:cs typeface="Calibri"/>
              </a:rPr>
              <a:t>Address </a:t>
            </a:r>
            <a:r>
              <a:rPr sz="2000" spc="-10" dirty="0">
                <a:solidFill>
                  <a:srgbClr val="FFFFFF"/>
                </a:solidFill>
                <a:latin typeface="Calibri"/>
                <a:cs typeface="Calibri"/>
              </a:rPr>
              <a:t>COVID </a:t>
            </a:r>
            <a:r>
              <a:rPr sz="2000" spc="-5" dirty="0">
                <a:solidFill>
                  <a:srgbClr val="FFFFFF"/>
                </a:solidFill>
                <a:latin typeface="Calibri"/>
                <a:cs typeface="Calibri"/>
              </a:rPr>
              <a:t> </a:t>
            </a:r>
            <a:r>
              <a:rPr sz="2000" spc="-10" dirty="0">
                <a:solidFill>
                  <a:srgbClr val="FFFFFF"/>
                </a:solidFill>
                <a:latin typeface="Calibri"/>
                <a:cs typeface="Calibri"/>
              </a:rPr>
              <a:t>Economic</a:t>
            </a:r>
            <a:r>
              <a:rPr sz="2000" spc="-65" dirty="0">
                <a:solidFill>
                  <a:srgbClr val="FFFFFF"/>
                </a:solidFill>
                <a:latin typeface="Calibri"/>
                <a:cs typeface="Calibri"/>
              </a:rPr>
              <a:t> </a:t>
            </a:r>
            <a:r>
              <a:rPr sz="2000" spc="-5" dirty="0">
                <a:solidFill>
                  <a:srgbClr val="FFFFFF"/>
                </a:solidFill>
                <a:latin typeface="Calibri"/>
                <a:cs typeface="Calibri"/>
              </a:rPr>
              <a:t>Impact</a:t>
            </a:r>
            <a:endParaRPr sz="2000" dirty="0">
              <a:latin typeface="Calibri"/>
              <a:cs typeface="Calibri"/>
            </a:endParaRPr>
          </a:p>
        </p:txBody>
      </p:sp>
      <p:sp>
        <p:nvSpPr>
          <p:cNvPr id="15" name="object 15"/>
          <p:cNvSpPr txBox="1"/>
          <p:nvPr/>
        </p:nvSpPr>
        <p:spPr>
          <a:xfrm>
            <a:off x="2424683" y="1775460"/>
            <a:ext cx="2257425" cy="1253677"/>
          </a:xfrm>
          <a:prstGeom prst="rect">
            <a:avLst/>
          </a:prstGeom>
          <a:solidFill>
            <a:srgbClr val="F8CAAC">
              <a:alpha val="90194"/>
            </a:srgbClr>
          </a:solidFill>
          <a:ln w="12700">
            <a:solidFill>
              <a:srgbClr val="E0E0E0"/>
            </a:solidFill>
          </a:ln>
        </p:spPr>
        <p:txBody>
          <a:bodyPr vert="horz" wrap="square" lIns="0" tIns="635" rIns="0" bIns="0" rtlCol="0">
            <a:spAutoFit/>
          </a:bodyPr>
          <a:lstStyle/>
          <a:p>
            <a:pPr marL="177800" marR="378460">
              <a:lnSpc>
                <a:spcPct val="91500"/>
              </a:lnSpc>
            </a:pPr>
            <a:endParaRPr lang="en-US" sz="1150" dirty="0">
              <a:latin typeface="Times New Roman"/>
              <a:cs typeface="Times New Roman"/>
            </a:endParaRPr>
          </a:p>
          <a:p>
            <a:pPr marL="177800" marR="378460">
              <a:lnSpc>
                <a:spcPct val="91500"/>
              </a:lnSpc>
            </a:pPr>
            <a:r>
              <a:rPr sz="1100" spc="-5" dirty="0">
                <a:latin typeface="Calibri"/>
                <a:cs typeface="Calibri"/>
              </a:rPr>
              <a:t>Address </a:t>
            </a:r>
            <a:r>
              <a:rPr sz="1100" dirty="0">
                <a:latin typeface="Calibri"/>
                <a:cs typeface="Calibri"/>
              </a:rPr>
              <a:t>negative economic </a:t>
            </a:r>
            <a:r>
              <a:rPr sz="1100" spc="5" dirty="0">
                <a:latin typeface="Calibri"/>
                <a:cs typeface="Calibri"/>
              </a:rPr>
              <a:t> </a:t>
            </a:r>
            <a:r>
              <a:rPr sz="1100" dirty="0">
                <a:latin typeface="Calibri"/>
                <a:cs typeface="Calibri"/>
              </a:rPr>
              <a:t>impacts </a:t>
            </a:r>
            <a:r>
              <a:rPr sz="1100" spc="-5" dirty="0">
                <a:latin typeface="Calibri"/>
                <a:cs typeface="Calibri"/>
              </a:rPr>
              <a:t>caused by </a:t>
            </a:r>
            <a:r>
              <a:rPr sz="1100" dirty="0">
                <a:latin typeface="Calibri"/>
                <a:cs typeface="Calibri"/>
              </a:rPr>
              <a:t>the </a:t>
            </a:r>
            <a:r>
              <a:rPr sz="1100" spc="-5" dirty="0">
                <a:latin typeface="Calibri"/>
                <a:cs typeface="Calibri"/>
              </a:rPr>
              <a:t>public </a:t>
            </a:r>
            <a:r>
              <a:rPr sz="1100" dirty="0">
                <a:latin typeface="Calibri"/>
                <a:cs typeface="Calibri"/>
              </a:rPr>
              <a:t> health emergency, </a:t>
            </a:r>
            <a:r>
              <a:rPr sz="1100" spc="-5" dirty="0">
                <a:latin typeface="Calibri"/>
                <a:cs typeface="Calibri"/>
              </a:rPr>
              <a:t>including </a:t>
            </a:r>
            <a:r>
              <a:rPr sz="1100" dirty="0">
                <a:latin typeface="Calibri"/>
                <a:cs typeface="Calibri"/>
              </a:rPr>
              <a:t> economic harms to workers, </a:t>
            </a:r>
            <a:r>
              <a:rPr sz="1100" spc="5" dirty="0">
                <a:latin typeface="Calibri"/>
                <a:cs typeface="Calibri"/>
              </a:rPr>
              <a:t> </a:t>
            </a:r>
            <a:r>
              <a:rPr sz="1100" spc="-5" dirty="0">
                <a:latin typeface="Calibri"/>
                <a:cs typeface="Calibri"/>
              </a:rPr>
              <a:t>households, </a:t>
            </a:r>
            <a:r>
              <a:rPr sz="1100" dirty="0">
                <a:latin typeface="Calibri"/>
                <a:cs typeface="Calibri"/>
              </a:rPr>
              <a:t>small </a:t>
            </a:r>
            <a:r>
              <a:rPr sz="1100" spc="-5" dirty="0">
                <a:latin typeface="Calibri"/>
                <a:cs typeface="Calibri"/>
              </a:rPr>
              <a:t>businesses, </a:t>
            </a:r>
            <a:r>
              <a:rPr sz="1100" spc="-235" dirty="0">
                <a:latin typeface="Calibri"/>
                <a:cs typeface="Calibri"/>
              </a:rPr>
              <a:t> </a:t>
            </a:r>
            <a:r>
              <a:rPr sz="1100" dirty="0">
                <a:latin typeface="Calibri"/>
                <a:cs typeface="Calibri"/>
              </a:rPr>
              <a:t>impacted </a:t>
            </a:r>
            <a:r>
              <a:rPr sz="1100" spc="-5" dirty="0">
                <a:latin typeface="Calibri"/>
                <a:cs typeface="Calibri"/>
              </a:rPr>
              <a:t>industries, </a:t>
            </a:r>
            <a:r>
              <a:rPr sz="1100" dirty="0">
                <a:latin typeface="Calibri"/>
                <a:cs typeface="Calibri"/>
              </a:rPr>
              <a:t>and the </a:t>
            </a:r>
            <a:r>
              <a:rPr sz="1100" spc="5" dirty="0">
                <a:latin typeface="Calibri"/>
                <a:cs typeface="Calibri"/>
              </a:rPr>
              <a:t> </a:t>
            </a:r>
            <a:r>
              <a:rPr sz="1100" spc="-5" dirty="0">
                <a:latin typeface="Calibri"/>
                <a:cs typeface="Calibri"/>
              </a:rPr>
              <a:t>public </a:t>
            </a:r>
            <a:r>
              <a:rPr sz="1100" dirty="0">
                <a:latin typeface="Calibri"/>
                <a:cs typeface="Calibri"/>
              </a:rPr>
              <a:t>sector;</a:t>
            </a:r>
          </a:p>
        </p:txBody>
      </p:sp>
      <p:grpSp>
        <p:nvGrpSpPr>
          <p:cNvPr id="16" name="object 16"/>
          <p:cNvGrpSpPr/>
          <p:nvPr/>
        </p:nvGrpSpPr>
        <p:grpSpPr>
          <a:xfrm>
            <a:off x="4836921" y="1023874"/>
            <a:ext cx="2494280" cy="758190"/>
            <a:chOff x="4836921" y="1023874"/>
            <a:chExt cx="2494280" cy="758190"/>
          </a:xfrm>
        </p:grpSpPr>
        <p:sp>
          <p:nvSpPr>
            <p:cNvPr id="17" name="object 17"/>
            <p:cNvSpPr/>
            <p:nvPr/>
          </p:nvSpPr>
          <p:spPr>
            <a:xfrm>
              <a:off x="4843271" y="1030224"/>
              <a:ext cx="2481580" cy="745490"/>
            </a:xfrm>
            <a:custGeom>
              <a:avLst/>
              <a:gdLst/>
              <a:ahLst/>
              <a:cxnLst/>
              <a:rect l="l" t="t" r="r" b="b"/>
              <a:pathLst>
                <a:path w="2481579" h="745489">
                  <a:moveTo>
                    <a:pt x="2257552" y="0"/>
                  </a:moveTo>
                  <a:lnTo>
                    <a:pt x="0" y="0"/>
                  </a:lnTo>
                  <a:lnTo>
                    <a:pt x="223519" y="372617"/>
                  </a:lnTo>
                  <a:lnTo>
                    <a:pt x="0" y="745236"/>
                  </a:lnTo>
                  <a:lnTo>
                    <a:pt x="2257552" y="745236"/>
                  </a:lnTo>
                  <a:lnTo>
                    <a:pt x="2481072" y="372617"/>
                  </a:lnTo>
                  <a:lnTo>
                    <a:pt x="2257552" y="0"/>
                  </a:lnTo>
                  <a:close/>
                </a:path>
              </a:pathLst>
            </a:custGeom>
            <a:solidFill>
              <a:srgbClr val="FFC000"/>
            </a:solidFill>
          </p:spPr>
          <p:txBody>
            <a:bodyPr wrap="square" lIns="0" tIns="0" rIns="0" bIns="0" rtlCol="0"/>
            <a:lstStyle/>
            <a:p>
              <a:endParaRPr/>
            </a:p>
          </p:txBody>
        </p:sp>
        <p:sp>
          <p:nvSpPr>
            <p:cNvPr id="18" name="object 18"/>
            <p:cNvSpPr/>
            <p:nvPr/>
          </p:nvSpPr>
          <p:spPr>
            <a:xfrm>
              <a:off x="4843271" y="1030224"/>
              <a:ext cx="2481580" cy="745490"/>
            </a:xfrm>
            <a:custGeom>
              <a:avLst/>
              <a:gdLst/>
              <a:ahLst/>
              <a:cxnLst/>
              <a:rect l="l" t="t" r="r" b="b"/>
              <a:pathLst>
                <a:path w="2481579" h="745489">
                  <a:moveTo>
                    <a:pt x="0" y="0"/>
                  </a:moveTo>
                  <a:lnTo>
                    <a:pt x="2257552" y="0"/>
                  </a:lnTo>
                  <a:lnTo>
                    <a:pt x="2481072" y="372617"/>
                  </a:lnTo>
                  <a:lnTo>
                    <a:pt x="2257552" y="745236"/>
                  </a:lnTo>
                  <a:lnTo>
                    <a:pt x="0" y="745236"/>
                  </a:lnTo>
                  <a:lnTo>
                    <a:pt x="223519" y="372617"/>
                  </a:lnTo>
                  <a:lnTo>
                    <a:pt x="0" y="0"/>
                  </a:lnTo>
                  <a:close/>
                </a:path>
              </a:pathLst>
            </a:custGeom>
            <a:ln w="12700">
              <a:solidFill>
                <a:srgbClr val="FFC000"/>
              </a:solidFill>
            </a:ln>
          </p:spPr>
          <p:txBody>
            <a:bodyPr wrap="square" lIns="0" tIns="0" rIns="0" bIns="0" rtlCol="0"/>
            <a:lstStyle/>
            <a:p>
              <a:endParaRPr/>
            </a:p>
          </p:txBody>
        </p:sp>
      </p:grpSp>
      <p:sp>
        <p:nvSpPr>
          <p:cNvPr id="19" name="object 19"/>
          <p:cNvSpPr txBox="1"/>
          <p:nvPr/>
        </p:nvSpPr>
        <p:spPr>
          <a:xfrm>
            <a:off x="5428869" y="1067181"/>
            <a:ext cx="1312545" cy="611505"/>
          </a:xfrm>
          <a:prstGeom prst="rect">
            <a:avLst/>
          </a:prstGeom>
        </p:spPr>
        <p:txBody>
          <a:bodyPr vert="horz" wrap="square" lIns="0" tIns="42545" rIns="0" bIns="0" rtlCol="0">
            <a:spAutoFit/>
          </a:bodyPr>
          <a:lstStyle/>
          <a:p>
            <a:pPr marL="208915" marR="5080" indent="-196850">
              <a:lnSpc>
                <a:spcPts val="2210"/>
              </a:lnSpc>
              <a:spcBef>
                <a:spcPts val="335"/>
              </a:spcBef>
            </a:pPr>
            <a:r>
              <a:rPr sz="2000" spc="-5" dirty="0">
                <a:solidFill>
                  <a:srgbClr val="FFFFFF"/>
                </a:solidFill>
                <a:latin typeface="Calibri"/>
                <a:cs typeface="Calibri"/>
              </a:rPr>
              <a:t>Replace</a:t>
            </a:r>
            <a:r>
              <a:rPr sz="2000" spc="-100" dirty="0">
                <a:solidFill>
                  <a:srgbClr val="FFFFFF"/>
                </a:solidFill>
                <a:latin typeface="Calibri"/>
                <a:cs typeface="Calibri"/>
              </a:rPr>
              <a:t> </a:t>
            </a:r>
            <a:r>
              <a:rPr sz="2000" spc="-10" dirty="0">
                <a:solidFill>
                  <a:srgbClr val="FFFFFF"/>
                </a:solidFill>
                <a:latin typeface="Calibri"/>
                <a:cs typeface="Calibri"/>
              </a:rPr>
              <a:t>Lost </a:t>
            </a:r>
            <a:r>
              <a:rPr sz="2000" spc="-440" dirty="0">
                <a:solidFill>
                  <a:srgbClr val="FFFFFF"/>
                </a:solidFill>
                <a:latin typeface="Calibri"/>
                <a:cs typeface="Calibri"/>
              </a:rPr>
              <a:t> </a:t>
            </a:r>
            <a:r>
              <a:rPr sz="2000" spc="-10" dirty="0">
                <a:solidFill>
                  <a:srgbClr val="FFFFFF"/>
                </a:solidFill>
                <a:latin typeface="Calibri"/>
                <a:cs typeface="Calibri"/>
              </a:rPr>
              <a:t>Revenue</a:t>
            </a:r>
            <a:endParaRPr sz="2000">
              <a:latin typeface="Calibri"/>
              <a:cs typeface="Calibri"/>
            </a:endParaRPr>
          </a:p>
        </p:txBody>
      </p:sp>
      <p:sp>
        <p:nvSpPr>
          <p:cNvPr id="20" name="object 20"/>
          <p:cNvSpPr txBox="1"/>
          <p:nvPr/>
        </p:nvSpPr>
        <p:spPr>
          <a:xfrm>
            <a:off x="4836921" y="1769110"/>
            <a:ext cx="2271395" cy="940899"/>
          </a:xfrm>
          <a:prstGeom prst="rect">
            <a:avLst/>
          </a:prstGeom>
          <a:solidFill>
            <a:srgbClr val="FFE8CA">
              <a:alpha val="90194"/>
            </a:srgbClr>
          </a:solidFill>
        </p:spPr>
        <p:txBody>
          <a:bodyPr vert="horz" wrap="square" lIns="0" tIns="6350" rIns="0" bIns="0" rtlCol="0">
            <a:spAutoFit/>
          </a:bodyPr>
          <a:lstStyle/>
          <a:p>
            <a:pPr marL="185420" marR="257175">
              <a:lnSpc>
                <a:spcPct val="91600"/>
              </a:lnSpc>
              <a:spcBef>
                <a:spcPts val="5"/>
              </a:spcBef>
            </a:pPr>
            <a:r>
              <a:rPr sz="1100" dirty="0">
                <a:latin typeface="Calibri"/>
                <a:cs typeface="Calibri"/>
              </a:rPr>
              <a:t>Replace lost </a:t>
            </a:r>
            <a:r>
              <a:rPr sz="1100" spc="-5" dirty="0">
                <a:latin typeface="Calibri"/>
                <a:cs typeface="Calibri"/>
              </a:rPr>
              <a:t>public </a:t>
            </a:r>
            <a:r>
              <a:rPr sz="1100" dirty="0">
                <a:latin typeface="Calibri"/>
                <a:cs typeface="Calibri"/>
              </a:rPr>
              <a:t>sector </a:t>
            </a:r>
            <a:r>
              <a:rPr sz="1100" spc="5" dirty="0">
                <a:latin typeface="Calibri"/>
                <a:cs typeface="Calibri"/>
              </a:rPr>
              <a:t> </a:t>
            </a:r>
            <a:r>
              <a:rPr sz="1100" dirty="0">
                <a:latin typeface="Calibri"/>
                <a:cs typeface="Calibri"/>
              </a:rPr>
              <a:t>revenue, </a:t>
            </a:r>
            <a:r>
              <a:rPr sz="1100" spc="-5" dirty="0">
                <a:latin typeface="Calibri"/>
                <a:cs typeface="Calibri"/>
              </a:rPr>
              <a:t>using </a:t>
            </a:r>
            <a:r>
              <a:rPr sz="1100" dirty="0">
                <a:latin typeface="Calibri"/>
                <a:cs typeface="Calibri"/>
              </a:rPr>
              <a:t>this </a:t>
            </a:r>
            <a:r>
              <a:rPr sz="1100" spc="-5" dirty="0">
                <a:latin typeface="Calibri"/>
                <a:cs typeface="Calibri"/>
              </a:rPr>
              <a:t>funding </a:t>
            </a:r>
            <a:r>
              <a:rPr sz="1100" dirty="0">
                <a:latin typeface="Calibri"/>
                <a:cs typeface="Calibri"/>
              </a:rPr>
              <a:t>to </a:t>
            </a:r>
            <a:r>
              <a:rPr sz="1100" spc="5" dirty="0">
                <a:latin typeface="Calibri"/>
                <a:cs typeface="Calibri"/>
              </a:rPr>
              <a:t> </a:t>
            </a:r>
            <a:r>
              <a:rPr sz="1100" dirty="0">
                <a:latin typeface="Calibri"/>
                <a:cs typeface="Calibri"/>
              </a:rPr>
              <a:t>provide government services to </a:t>
            </a:r>
            <a:r>
              <a:rPr sz="1100" spc="-235" dirty="0">
                <a:latin typeface="Calibri"/>
                <a:cs typeface="Calibri"/>
              </a:rPr>
              <a:t> </a:t>
            </a:r>
            <a:r>
              <a:rPr sz="1100" dirty="0">
                <a:latin typeface="Calibri"/>
                <a:cs typeface="Calibri"/>
              </a:rPr>
              <a:t>the extent of the reduction in </a:t>
            </a:r>
            <a:r>
              <a:rPr sz="1100" spc="5" dirty="0">
                <a:latin typeface="Calibri"/>
                <a:cs typeface="Calibri"/>
              </a:rPr>
              <a:t> </a:t>
            </a:r>
            <a:r>
              <a:rPr sz="1100" dirty="0">
                <a:latin typeface="Calibri"/>
                <a:cs typeface="Calibri"/>
              </a:rPr>
              <a:t>revenue</a:t>
            </a:r>
            <a:r>
              <a:rPr sz="1100" spc="-35" dirty="0">
                <a:latin typeface="Calibri"/>
                <a:cs typeface="Calibri"/>
              </a:rPr>
              <a:t> </a:t>
            </a:r>
            <a:r>
              <a:rPr sz="1100" dirty="0">
                <a:latin typeface="Calibri"/>
                <a:cs typeface="Calibri"/>
              </a:rPr>
              <a:t>experienced</a:t>
            </a:r>
            <a:r>
              <a:rPr sz="1100" spc="-40" dirty="0">
                <a:latin typeface="Calibri"/>
                <a:cs typeface="Calibri"/>
              </a:rPr>
              <a:t> </a:t>
            </a:r>
            <a:r>
              <a:rPr sz="1100" spc="-5" dirty="0">
                <a:latin typeface="Calibri"/>
                <a:cs typeface="Calibri"/>
              </a:rPr>
              <a:t>due </a:t>
            </a:r>
            <a:r>
              <a:rPr sz="1100" dirty="0">
                <a:latin typeface="Calibri"/>
                <a:cs typeface="Calibri"/>
              </a:rPr>
              <a:t>to</a:t>
            </a:r>
            <a:r>
              <a:rPr sz="1100" spc="-20" dirty="0">
                <a:latin typeface="Calibri"/>
                <a:cs typeface="Calibri"/>
              </a:rPr>
              <a:t> </a:t>
            </a:r>
            <a:r>
              <a:rPr sz="1100" dirty="0">
                <a:latin typeface="Calibri"/>
                <a:cs typeface="Calibri"/>
              </a:rPr>
              <a:t>the </a:t>
            </a:r>
            <a:r>
              <a:rPr sz="1100" spc="-235" dirty="0">
                <a:latin typeface="Calibri"/>
                <a:cs typeface="Calibri"/>
              </a:rPr>
              <a:t> </a:t>
            </a:r>
            <a:r>
              <a:rPr sz="1100" dirty="0">
                <a:latin typeface="Calibri"/>
                <a:cs typeface="Calibri"/>
              </a:rPr>
              <a:t>pandemic;</a:t>
            </a:r>
          </a:p>
        </p:txBody>
      </p:sp>
      <p:grpSp>
        <p:nvGrpSpPr>
          <p:cNvPr id="26" name="object 26"/>
          <p:cNvGrpSpPr/>
          <p:nvPr/>
        </p:nvGrpSpPr>
        <p:grpSpPr>
          <a:xfrm>
            <a:off x="9677145" y="1023874"/>
            <a:ext cx="2494280" cy="758190"/>
            <a:chOff x="9677145" y="1023874"/>
            <a:chExt cx="2494280" cy="758190"/>
          </a:xfrm>
        </p:grpSpPr>
        <p:sp>
          <p:nvSpPr>
            <p:cNvPr id="27" name="object 27"/>
            <p:cNvSpPr/>
            <p:nvPr/>
          </p:nvSpPr>
          <p:spPr>
            <a:xfrm>
              <a:off x="9683495" y="1030224"/>
              <a:ext cx="2481580" cy="745490"/>
            </a:xfrm>
            <a:custGeom>
              <a:avLst/>
              <a:gdLst/>
              <a:ahLst/>
              <a:cxnLst/>
              <a:rect l="l" t="t" r="r" b="b"/>
              <a:pathLst>
                <a:path w="2481579" h="745489">
                  <a:moveTo>
                    <a:pt x="2257552" y="0"/>
                  </a:moveTo>
                  <a:lnTo>
                    <a:pt x="0" y="0"/>
                  </a:lnTo>
                  <a:lnTo>
                    <a:pt x="223520" y="372617"/>
                  </a:lnTo>
                  <a:lnTo>
                    <a:pt x="0" y="745236"/>
                  </a:lnTo>
                  <a:lnTo>
                    <a:pt x="2257552" y="745236"/>
                  </a:lnTo>
                  <a:lnTo>
                    <a:pt x="2481072" y="372617"/>
                  </a:lnTo>
                  <a:lnTo>
                    <a:pt x="2257552" y="0"/>
                  </a:lnTo>
                  <a:close/>
                </a:path>
              </a:pathLst>
            </a:custGeom>
            <a:solidFill>
              <a:srgbClr val="6FAC46"/>
            </a:solidFill>
          </p:spPr>
          <p:txBody>
            <a:bodyPr wrap="square" lIns="0" tIns="0" rIns="0" bIns="0" rtlCol="0"/>
            <a:lstStyle/>
            <a:p>
              <a:endParaRPr/>
            </a:p>
          </p:txBody>
        </p:sp>
        <p:sp>
          <p:nvSpPr>
            <p:cNvPr id="28" name="object 28"/>
            <p:cNvSpPr/>
            <p:nvPr/>
          </p:nvSpPr>
          <p:spPr>
            <a:xfrm>
              <a:off x="9683495" y="1030224"/>
              <a:ext cx="2481580" cy="745490"/>
            </a:xfrm>
            <a:custGeom>
              <a:avLst/>
              <a:gdLst/>
              <a:ahLst/>
              <a:cxnLst/>
              <a:rect l="l" t="t" r="r" b="b"/>
              <a:pathLst>
                <a:path w="2481579" h="745489">
                  <a:moveTo>
                    <a:pt x="0" y="0"/>
                  </a:moveTo>
                  <a:lnTo>
                    <a:pt x="2257552" y="0"/>
                  </a:lnTo>
                  <a:lnTo>
                    <a:pt x="2481072" y="372617"/>
                  </a:lnTo>
                  <a:lnTo>
                    <a:pt x="2257552" y="745236"/>
                  </a:lnTo>
                  <a:lnTo>
                    <a:pt x="0" y="745236"/>
                  </a:lnTo>
                  <a:lnTo>
                    <a:pt x="223520" y="372617"/>
                  </a:lnTo>
                  <a:lnTo>
                    <a:pt x="0" y="0"/>
                  </a:lnTo>
                  <a:close/>
                </a:path>
              </a:pathLst>
            </a:custGeom>
            <a:ln w="12700">
              <a:solidFill>
                <a:srgbClr val="6FAC46"/>
              </a:solidFill>
            </a:ln>
          </p:spPr>
          <p:txBody>
            <a:bodyPr wrap="square" lIns="0" tIns="0" rIns="0" bIns="0" rtlCol="0"/>
            <a:lstStyle/>
            <a:p>
              <a:endParaRPr/>
            </a:p>
          </p:txBody>
        </p:sp>
      </p:grpSp>
      <p:sp>
        <p:nvSpPr>
          <p:cNvPr id="29" name="object 29"/>
          <p:cNvSpPr txBox="1"/>
          <p:nvPr/>
        </p:nvSpPr>
        <p:spPr>
          <a:xfrm>
            <a:off x="10200258" y="1067181"/>
            <a:ext cx="1448435" cy="611505"/>
          </a:xfrm>
          <a:prstGeom prst="rect">
            <a:avLst/>
          </a:prstGeom>
        </p:spPr>
        <p:txBody>
          <a:bodyPr vert="horz" wrap="square" lIns="0" tIns="42545" rIns="0" bIns="0" rtlCol="0">
            <a:spAutoFit/>
          </a:bodyPr>
          <a:lstStyle/>
          <a:p>
            <a:pPr marL="94615" marR="5080" indent="-82550">
              <a:lnSpc>
                <a:spcPts val="2210"/>
              </a:lnSpc>
              <a:spcBef>
                <a:spcPts val="335"/>
              </a:spcBef>
            </a:pPr>
            <a:r>
              <a:rPr sz="2000" dirty="0">
                <a:solidFill>
                  <a:srgbClr val="FFFFFF"/>
                </a:solidFill>
                <a:latin typeface="Calibri"/>
                <a:cs typeface="Calibri"/>
              </a:rPr>
              <a:t>I</a:t>
            </a:r>
            <a:r>
              <a:rPr sz="2000" spc="-10" dirty="0">
                <a:solidFill>
                  <a:srgbClr val="FFFFFF"/>
                </a:solidFill>
                <a:latin typeface="Calibri"/>
                <a:cs typeface="Calibri"/>
              </a:rPr>
              <a:t>n</a:t>
            </a:r>
            <a:r>
              <a:rPr sz="2000" spc="-5" dirty="0">
                <a:solidFill>
                  <a:srgbClr val="FFFFFF"/>
                </a:solidFill>
                <a:latin typeface="Calibri"/>
                <a:cs typeface="Calibri"/>
              </a:rPr>
              <a:t>f</a:t>
            </a:r>
            <a:r>
              <a:rPr sz="2000" spc="-40" dirty="0">
                <a:solidFill>
                  <a:srgbClr val="FFFFFF"/>
                </a:solidFill>
                <a:latin typeface="Calibri"/>
                <a:cs typeface="Calibri"/>
              </a:rPr>
              <a:t>r</a:t>
            </a:r>
            <a:r>
              <a:rPr sz="2000" dirty="0">
                <a:solidFill>
                  <a:srgbClr val="FFFFFF"/>
                </a:solidFill>
                <a:latin typeface="Calibri"/>
                <a:cs typeface="Calibri"/>
              </a:rPr>
              <a:t>a</a:t>
            </a:r>
            <a:r>
              <a:rPr sz="2000" spc="-30" dirty="0">
                <a:solidFill>
                  <a:srgbClr val="FFFFFF"/>
                </a:solidFill>
                <a:latin typeface="Calibri"/>
                <a:cs typeface="Calibri"/>
              </a:rPr>
              <a:t>s</a:t>
            </a:r>
            <a:r>
              <a:rPr sz="2000" dirty="0">
                <a:solidFill>
                  <a:srgbClr val="FFFFFF"/>
                </a:solidFill>
                <a:latin typeface="Calibri"/>
                <a:cs typeface="Calibri"/>
              </a:rPr>
              <a:t>truct</a:t>
            </a:r>
            <a:r>
              <a:rPr sz="2000" spc="-5" dirty="0">
                <a:solidFill>
                  <a:srgbClr val="FFFFFF"/>
                </a:solidFill>
                <a:latin typeface="Calibri"/>
                <a:cs typeface="Calibri"/>
              </a:rPr>
              <a:t>u</a:t>
            </a:r>
            <a:r>
              <a:rPr sz="2000" spc="-25" dirty="0">
                <a:solidFill>
                  <a:srgbClr val="FFFFFF"/>
                </a:solidFill>
                <a:latin typeface="Calibri"/>
                <a:cs typeface="Calibri"/>
              </a:rPr>
              <a:t>r</a:t>
            </a:r>
            <a:r>
              <a:rPr sz="2000" dirty="0">
                <a:solidFill>
                  <a:srgbClr val="FFFFFF"/>
                </a:solidFill>
                <a:latin typeface="Calibri"/>
                <a:cs typeface="Calibri"/>
              </a:rPr>
              <a:t>e  </a:t>
            </a:r>
            <a:r>
              <a:rPr sz="2000" spc="-10" dirty="0">
                <a:solidFill>
                  <a:srgbClr val="FFFFFF"/>
                </a:solidFill>
                <a:latin typeface="Calibri"/>
                <a:cs typeface="Calibri"/>
              </a:rPr>
              <a:t>Investments</a:t>
            </a:r>
            <a:endParaRPr sz="2000">
              <a:latin typeface="Calibri"/>
              <a:cs typeface="Calibri"/>
            </a:endParaRPr>
          </a:p>
        </p:txBody>
      </p:sp>
      <p:sp>
        <p:nvSpPr>
          <p:cNvPr id="30" name="object 30"/>
          <p:cNvSpPr txBox="1"/>
          <p:nvPr/>
        </p:nvSpPr>
        <p:spPr>
          <a:xfrm>
            <a:off x="9677145" y="1769110"/>
            <a:ext cx="2270125" cy="1252394"/>
          </a:xfrm>
          <a:prstGeom prst="rect">
            <a:avLst/>
          </a:prstGeom>
          <a:solidFill>
            <a:srgbClr val="D4E2CF">
              <a:alpha val="90194"/>
            </a:srgbClr>
          </a:solidFill>
        </p:spPr>
        <p:txBody>
          <a:bodyPr vert="horz" wrap="square" lIns="0" tIns="6350" rIns="0" bIns="0" rtlCol="0">
            <a:spAutoFit/>
          </a:bodyPr>
          <a:lstStyle/>
          <a:p>
            <a:pPr marL="185420" marR="192405">
              <a:lnSpc>
                <a:spcPct val="91600"/>
              </a:lnSpc>
              <a:spcBef>
                <a:spcPts val="5"/>
              </a:spcBef>
            </a:pPr>
            <a:r>
              <a:rPr sz="1100" dirty="0">
                <a:latin typeface="Calibri"/>
                <a:cs typeface="Calibri"/>
              </a:rPr>
              <a:t>Invest in water, sewer, and </a:t>
            </a:r>
            <a:r>
              <a:rPr sz="1100" spc="5" dirty="0">
                <a:latin typeface="Calibri"/>
                <a:cs typeface="Calibri"/>
              </a:rPr>
              <a:t> </a:t>
            </a:r>
            <a:r>
              <a:rPr sz="1100" spc="-5" dirty="0">
                <a:latin typeface="Calibri"/>
                <a:cs typeface="Calibri"/>
              </a:rPr>
              <a:t>broadband</a:t>
            </a:r>
            <a:r>
              <a:rPr sz="1100" spc="50" dirty="0">
                <a:latin typeface="Calibri"/>
                <a:cs typeface="Calibri"/>
              </a:rPr>
              <a:t> </a:t>
            </a:r>
            <a:r>
              <a:rPr sz="1100" dirty="0">
                <a:latin typeface="Calibri"/>
                <a:cs typeface="Calibri"/>
              </a:rPr>
              <a:t>infrastructure, </a:t>
            </a:r>
            <a:r>
              <a:rPr sz="1100" spc="5" dirty="0">
                <a:latin typeface="Calibri"/>
                <a:cs typeface="Calibri"/>
              </a:rPr>
              <a:t> </a:t>
            </a:r>
            <a:r>
              <a:rPr sz="1100" dirty="0">
                <a:latin typeface="Calibri"/>
                <a:cs typeface="Calibri"/>
              </a:rPr>
              <a:t>making</a:t>
            </a:r>
            <a:r>
              <a:rPr sz="1100" spc="-30" dirty="0">
                <a:latin typeface="Calibri"/>
                <a:cs typeface="Calibri"/>
              </a:rPr>
              <a:t> </a:t>
            </a:r>
            <a:r>
              <a:rPr sz="1100" spc="-5" dirty="0">
                <a:latin typeface="Calibri"/>
                <a:cs typeface="Calibri"/>
              </a:rPr>
              <a:t>necessary</a:t>
            </a:r>
            <a:r>
              <a:rPr sz="1100" spc="-30" dirty="0">
                <a:latin typeface="Calibri"/>
                <a:cs typeface="Calibri"/>
              </a:rPr>
              <a:t> </a:t>
            </a:r>
            <a:r>
              <a:rPr sz="1100" dirty="0">
                <a:latin typeface="Calibri"/>
                <a:cs typeface="Calibri"/>
              </a:rPr>
              <a:t>investments</a:t>
            </a:r>
            <a:r>
              <a:rPr sz="1100" spc="-45" dirty="0">
                <a:latin typeface="Calibri"/>
                <a:cs typeface="Calibri"/>
              </a:rPr>
              <a:t> </a:t>
            </a:r>
            <a:r>
              <a:rPr sz="1100" dirty="0">
                <a:latin typeface="Calibri"/>
                <a:cs typeface="Calibri"/>
              </a:rPr>
              <a:t>to </a:t>
            </a:r>
            <a:r>
              <a:rPr sz="1100" spc="-235" dirty="0">
                <a:latin typeface="Calibri"/>
                <a:cs typeface="Calibri"/>
              </a:rPr>
              <a:t> </a:t>
            </a:r>
            <a:r>
              <a:rPr sz="1100" dirty="0">
                <a:latin typeface="Calibri"/>
                <a:cs typeface="Calibri"/>
              </a:rPr>
              <a:t>improve access to clean </a:t>
            </a:r>
            <a:r>
              <a:rPr sz="1100" spc="-5" dirty="0">
                <a:latin typeface="Calibri"/>
                <a:cs typeface="Calibri"/>
              </a:rPr>
              <a:t>drinking </a:t>
            </a:r>
            <a:r>
              <a:rPr sz="1100" dirty="0">
                <a:latin typeface="Calibri"/>
                <a:cs typeface="Calibri"/>
              </a:rPr>
              <a:t> water, </a:t>
            </a:r>
            <a:r>
              <a:rPr sz="1100" spc="-5" dirty="0">
                <a:latin typeface="Calibri"/>
                <a:cs typeface="Calibri"/>
              </a:rPr>
              <a:t>support </a:t>
            </a:r>
            <a:r>
              <a:rPr sz="1100" dirty="0">
                <a:latin typeface="Calibri"/>
                <a:cs typeface="Calibri"/>
              </a:rPr>
              <a:t>vital wastewater </a:t>
            </a:r>
            <a:r>
              <a:rPr sz="1100" spc="5" dirty="0">
                <a:latin typeface="Calibri"/>
                <a:cs typeface="Calibri"/>
              </a:rPr>
              <a:t> </a:t>
            </a:r>
            <a:r>
              <a:rPr sz="1100" dirty="0">
                <a:latin typeface="Calibri"/>
                <a:cs typeface="Calibri"/>
              </a:rPr>
              <a:t>and stormwater </a:t>
            </a:r>
            <a:r>
              <a:rPr sz="1100" spc="-5" dirty="0">
                <a:latin typeface="Calibri"/>
                <a:cs typeface="Calibri"/>
              </a:rPr>
              <a:t>infrastructure, </a:t>
            </a:r>
            <a:r>
              <a:rPr sz="1100" dirty="0">
                <a:latin typeface="Calibri"/>
                <a:cs typeface="Calibri"/>
              </a:rPr>
              <a:t> </a:t>
            </a:r>
            <a:r>
              <a:rPr sz="1100" spc="-5" dirty="0">
                <a:latin typeface="Calibri"/>
                <a:cs typeface="Calibri"/>
              </a:rPr>
              <a:t>and </a:t>
            </a:r>
            <a:r>
              <a:rPr sz="1100" dirty="0">
                <a:latin typeface="Calibri"/>
                <a:cs typeface="Calibri"/>
              </a:rPr>
              <a:t>to expand access to </a:t>
            </a:r>
            <a:r>
              <a:rPr sz="1100" spc="5" dirty="0">
                <a:latin typeface="Calibri"/>
                <a:cs typeface="Calibri"/>
              </a:rPr>
              <a:t> </a:t>
            </a:r>
            <a:r>
              <a:rPr sz="1100" spc="-5" dirty="0">
                <a:latin typeface="Calibri"/>
                <a:cs typeface="Calibri"/>
              </a:rPr>
              <a:t>broadband</a:t>
            </a:r>
            <a:r>
              <a:rPr sz="1100" spc="-10" dirty="0">
                <a:latin typeface="Calibri"/>
                <a:cs typeface="Calibri"/>
              </a:rPr>
              <a:t> </a:t>
            </a:r>
            <a:r>
              <a:rPr sz="1100" dirty="0">
                <a:latin typeface="Calibri"/>
                <a:cs typeface="Calibri"/>
              </a:rPr>
              <a:t>internet.</a:t>
            </a:r>
          </a:p>
        </p:txBody>
      </p:sp>
      <p:sp>
        <p:nvSpPr>
          <p:cNvPr id="34" name="object 34"/>
          <p:cNvSpPr txBox="1"/>
          <p:nvPr/>
        </p:nvSpPr>
        <p:spPr>
          <a:xfrm>
            <a:off x="0" y="3544041"/>
            <a:ext cx="6096000" cy="396262"/>
          </a:xfrm>
          <a:prstGeom prst="rect">
            <a:avLst/>
          </a:prstGeom>
          <a:solidFill>
            <a:srgbClr val="FAE4D5"/>
          </a:solidFill>
          <a:ln w="12700">
            <a:solidFill>
              <a:srgbClr val="EC7C30"/>
            </a:solidFill>
          </a:ln>
        </p:spPr>
        <p:txBody>
          <a:bodyPr vert="horz" wrap="square" lIns="0" tIns="26670" rIns="0" bIns="0" rtlCol="0">
            <a:spAutoFit/>
          </a:bodyPr>
          <a:lstStyle/>
          <a:p>
            <a:pPr marL="91440">
              <a:lnSpc>
                <a:spcPct val="100000"/>
              </a:lnSpc>
              <a:spcBef>
                <a:spcPts val="210"/>
              </a:spcBef>
            </a:pPr>
            <a:r>
              <a:rPr sz="2400" b="1" dirty="0">
                <a:latin typeface="Calibri"/>
                <a:cs typeface="Calibri"/>
              </a:rPr>
              <a:t>Is</a:t>
            </a:r>
            <a:r>
              <a:rPr sz="2400" b="1" spc="-10" dirty="0">
                <a:latin typeface="Calibri"/>
                <a:cs typeface="Calibri"/>
              </a:rPr>
              <a:t> </a:t>
            </a:r>
            <a:r>
              <a:rPr sz="2400" b="1" spc="-5" dirty="0">
                <a:latin typeface="Calibri"/>
                <a:cs typeface="Calibri"/>
              </a:rPr>
              <a:t>the</a:t>
            </a:r>
            <a:r>
              <a:rPr sz="2400" b="1" dirty="0">
                <a:latin typeface="Calibri"/>
                <a:cs typeface="Calibri"/>
              </a:rPr>
              <a:t> </a:t>
            </a:r>
            <a:r>
              <a:rPr lang="en-US" sz="2400" b="1" spc="-5" dirty="0">
                <a:latin typeface="Calibri"/>
                <a:cs typeface="Calibri"/>
              </a:rPr>
              <a:t>trail or park </a:t>
            </a:r>
            <a:r>
              <a:rPr sz="2400" b="1" spc="-5" dirty="0">
                <a:latin typeface="Calibri"/>
                <a:cs typeface="Calibri"/>
              </a:rPr>
              <a:t>in</a:t>
            </a:r>
            <a:r>
              <a:rPr sz="2400" b="1" spc="-15" dirty="0">
                <a:latin typeface="Calibri"/>
                <a:cs typeface="Calibri"/>
              </a:rPr>
              <a:t> </a:t>
            </a:r>
            <a:r>
              <a:rPr sz="2400" b="1" dirty="0">
                <a:latin typeface="Calibri"/>
                <a:cs typeface="Calibri"/>
              </a:rPr>
              <a:t>a</a:t>
            </a:r>
            <a:r>
              <a:rPr sz="2400" b="1" spc="-5" dirty="0">
                <a:latin typeface="Calibri"/>
                <a:cs typeface="Calibri"/>
              </a:rPr>
              <a:t> Qualified</a:t>
            </a:r>
            <a:r>
              <a:rPr sz="2400" b="1" dirty="0">
                <a:latin typeface="Calibri"/>
                <a:cs typeface="Calibri"/>
              </a:rPr>
              <a:t> </a:t>
            </a:r>
            <a:r>
              <a:rPr sz="2400" b="1" spc="-5" dirty="0">
                <a:latin typeface="Calibri"/>
                <a:cs typeface="Calibri"/>
              </a:rPr>
              <a:t>Census</a:t>
            </a:r>
            <a:r>
              <a:rPr sz="2400" b="1" spc="10" dirty="0">
                <a:latin typeface="Calibri"/>
                <a:cs typeface="Calibri"/>
              </a:rPr>
              <a:t> </a:t>
            </a:r>
            <a:r>
              <a:rPr sz="2400" b="1" spc="-30" dirty="0">
                <a:latin typeface="Calibri"/>
                <a:cs typeface="Calibri"/>
              </a:rPr>
              <a:t>Tract?</a:t>
            </a:r>
            <a:endParaRPr sz="2400" dirty="0">
              <a:latin typeface="Calibri"/>
              <a:cs typeface="Calibri"/>
            </a:endParaRPr>
          </a:p>
        </p:txBody>
      </p:sp>
      <p:pic>
        <p:nvPicPr>
          <p:cNvPr id="37" name="object 37"/>
          <p:cNvPicPr/>
          <p:nvPr/>
        </p:nvPicPr>
        <p:blipFill>
          <a:blip r:embed="rId2" cstate="print"/>
          <a:stretch>
            <a:fillRect/>
          </a:stretch>
        </p:blipFill>
        <p:spPr>
          <a:xfrm>
            <a:off x="0" y="5631178"/>
            <a:ext cx="5125211" cy="1107960"/>
          </a:xfrm>
          <a:prstGeom prst="rect">
            <a:avLst/>
          </a:prstGeom>
        </p:spPr>
      </p:pic>
      <p:sp>
        <p:nvSpPr>
          <p:cNvPr id="38" name="object 38"/>
          <p:cNvSpPr txBox="1"/>
          <p:nvPr/>
        </p:nvSpPr>
        <p:spPr>
          <a:xfrm>
            <a:off x="-9017" y="5646219"/>
            <a:ext cx="6096000" cy="1135567"/>
          </a:xfrm>
          <a:prstGeom prst="rect">
            <a:avLst/>
          </a:prstGeom>
          <a:solidFill>
            <a:srgbClr val="FAE4D5"/>
          </a:solidFill>
          <a:ln w="12700">
            <a:solidFill>
              <a:srgbClr val="EC7C30"/>
            </a:solidFill>
          </a:ln>
        </p:spPr>
        <p:txBody>
          <a:bodyPr vert="horz" wrap="square" lIns="0" tIns="27305" rIns="0" bIns="0" rtlCol="0">
            <a:spAutoFit/>
          </a:bodyPr>
          <a:lstStyle/>
          <a:p>
            <a:pPr marL="91440" marR="1238885">
              <a:lnSpc>
                <a:spcPct val="100000"/>
              </a:lnSpc>
              <a:spcBef>
                <a:spcPts val="215"/>
              </a:spcBef>
            </a:pPr>
            <a:r>
              <a:rPr sz="2400" b="1" dirty="0">
                <a:latin typeface="Calibri"/>
                <a:cs typeface="Calibri"/>
              </a:rPr>
              <a:t>Is </a:t>
            </a:r>
            <a:r>
              <a:rPr lang="en-US" sz="2400" b="1" spc="-15" dirty="0">
                <a:latin typeface="Calibri"/>
                <a:cs typeface="Calibri"/>
              </a:rPr>
              <a:t>the project </a:t>
            </a:r>
            <a:r>
              <a:rPr sz="2400" b="1" spc="-10" dirty="0">
                <a:latin typeface="Calibri"/>
                <a:cs typeface="Calibri"/>
              </a:rPr>
              <a:t>necessitated by </a:t>
            </a:r>
            <a:r>
              <a:rPr sz="2400" b="1" spc="-5" dirty="0">
                <a:latin typeface="Calibri"/>
                <a:cs typeface="Calibri"/>
              </a:rPr>
              <a:t>significant </a:t>
            </a:r>
            <a:r>
              <a:rPr sz="2400" b="1" spc="-530" dirty="0">
                <a:latin typeface="Calibri"/>
                <a:cs typeface="Calibri"/>
              </a:rPr>
              <a:t> </a:t>
            </a:r>
            <a:r>
              <a:rPr sz="2400" b="1" spc="-5" dirty="0">
                <a:latin typeface="Calibri"/>
                <a:cs typeface="Calibri"/>
              </a:rPr>
              <a:t>increased</a:t>
            </a:r>
            <a:r>
              <a:rPr sz="2400" b="1" spc="-20" dirty="0">
                <a:latin typeface="Calibri"/>
                <a:cs typeface="Calibri"/>
              </a:rPr>
              <a:t> </a:t>
            </a:r>
            <a:r>
              <a:rPr sz="2400" b="1" dirty="0">
                <a:latin typeface="Calibri"/>
                <a:cs typeface="Calibri"/>
              </a:rPr>
              <a:t>use</a:t>
            </a:r>
            <a:r>
              <a:rPr sz="2400" b="1" spc="5" dirty="0">
                <a:latin typeface="Calibri"/>
                <a:cs typeface="Calibri"/>
              </a:rPr>
              <a:t> </a:t>
            </a:r>
            <a:r>
              <a:rPr sz="2400" b="1" spc="-5" dirty="0">
                <a:latin typeface="Calibri"/>
                <a:cs typeface="Calibri"/>
              </a:rPr>
              <a:t>during</a:t>
            </a:r>
            <a:r>
              <a:rPr sz="2400" b="1" spc="-10" dirty="0">
                <a:latin typeface="Calibri"/>
                <a:cs typeface="Calibri"/>
              </a:rPr>
              <a:t> </a:t>
            </a:r>
            <a:r>
              <a:rPr sz="2400" b="1" spc="-5" dirty="0">
                <a:latin typeface="Calibri"/>
                <a:cs typeface="Calibri"/>
              </a:rPr>
              <a:t>pandemic?</a:t>
            </a:r>
            <a:endParaRPr sz="2400" dirty="0">
              <a:latin typeface="Calibri"/>
              <a:cs typeface="Calibri"/>
            </a:endParaRPr>
          </a:p>
        </p:txBody>
      </p:sp>
      <p:sp>
        <p:nvSpPr>
          <p:cNvPr id="42" name="object 42"/>
          <p:cNvSpPr txBox="1"/>
          <p:nvPr/>
        </p:nvSpPr>
        <p:spPr>
          <a:xfrm>
            <a:off x="-9017" y="4042084"/>
            <a:ext cx="6096000" cy="1504258"/>
          </a:xfrm>
          <a:prstGeom prst="rect">
            <a:avLst/>
          </a:prstGeom>
          <a:solidFill>
            <a:srgbClr val="FAE4D5"/>
          </a:solidFill>
          <a:ln w="12700">
            <a:solidFill>
              <a:srgbClr val="EC7C30"/>
            </a:solidFill>
          </a:ln>
        </p:spPr>
        <p:txBody>
          <a:bodyPr vert="horz" wrap="square" lIns="0" tIns="26670" rIns="0" bIns="0" rtlCol="0">
            <a:spAutoFit/>
          </a:bodyPr>
          <a:lstStyle/>
          <a:p>
            <a:pPr marL="91440" marR="216535">
              <a:lnSpc>
                <a:spcPct val="100000"/>
              </a:lnSpc>
              <a:spcBef>
                <a:spcPts val="210"/>
              </a:spcBef>
            </a:pPr>
            <a:r>
              <a:rPr sz="2400" b="1" spc="-20" dirty="0">
                <a:latin typeface="Calibri"/>
                <a:cs typeface="Calibri"/>
              </a:rPr>
              <a:t>Would </a:t>
            </a:r>
            <a:r>
              <a:rPr lang="en-US" sz="2400" b="1" spc="-15" dirty="0">
                <a:latin typeface="Calibri"/>
                <a:cs typeface="Calibri"/>
              </a:rPr>
              <a:t>repairing or improving the site</a:t>
            </a:r>
            <a:r>
              <a:rPr sz="2400" b="1" spc="-10" dirty="0">
                <a:latin typeface="Calibri"/>
                <a:cs typeface="Calibri"/>
              </a:rPr>
              <a:t> </a:t>
            </a:r>
            <a:r>
              <a:rPr sz="2400" b="1" spc="-5" dirty="0">
                <a:latin typeface="Calibri"/>
                <a:cs typeface="Calibri"/>
              </a:rPr>
              <a:t>primarily benefit </a:t>
            </a:r>
            <a:r>
              <a:rPr sz="2400" b="1" spc="5" dirty="0" smtClean="0">
                <a:latin typeface="Calibri"/>
                <a:cs typeface="Calibri"/>
              </a:rPr>
              <a:t>low-</a:t>
            </a:r>
            <a:r>
              <a:rPr sz="2400" b="1" spc="-530" dirty="0" smtClean="0">
                <a:latin typeface="Calibri"/>
                <a:cs typeface="Calibri"/>
              </a:rPr>
              <a:t> </a:t>
            </a:r>
            <a:r>
              <a:rPr sz="2400" b="1" spc="-5" dirty="0">
                <a:latin typeface="Calibri"/>
                <a:cs typeface="Calibri"/>
              </a:rPr>
              <a:t>income </a:t>
            </a:r>
            <a:r>
              <a:rPr sz="2400" b="1" spc="-10" dirty="0">
                <a:latin typeface="Calibri"/>
                <a:cs typeface="Calibri"/>
              </a:rPr>
              <a:t>citizens </a:t>
            </a:r>
            <a:r>
              <a:rPr sz="2400" b="1" dirty="0">
                <a:latin typeface="Calibri"/>
                <a:cs typeface="Calibri"/>
              </a:rPr>
              <a:t>or </a:t>
            </a:r>
            <a:r>
              <a:rPr sz="2400" b="1" spc="-5" dirty="0">
                <a:latin typeface="Calibri"/>
                <a:cs typeface="Calibri"/>
              </a:rPr>
              <a:t>others </a:t>
            </a:r>
            <a:r>
              <a:rPr sz="2400" b="1" spc="-10" dirty="0">
                <a:latin typeface="Calibri"/>
                <a:cs typeface="Calibri"/>
              </a:rPr>
              <a:t>disproportionately </a:t>
            </a:r>
            <a:r>
              <a:rPr lang="en-US" sz="2400" b="1" spc="-5" dirty="0">
                <a:latin typeface="Calibri"/>
                <a:cs typeface="Calibri"/>
              </a:rPr>
              <a:t>-</a:t>
            </a:r>
            <a:r>
              <a:rPr sz="2400" b="1" spc="-5" dirty="0" smtClean="0">
                <a:latin typeface="Calibri"/>
                <a:cs typeface="Calibri"/>
              </a:rPr>
              <a:t>impacted</a:t>
            </a:r>
            <a:r>
              <a:rPr sz="2400" b="1" spc="-25" dirty="0" smtClean="0">
                <a:latin typeface="Calibri"/>
                <a:cs typeface="Calibri"/>
              </a:rPr>
              <a:t> </a:t>
            </a:r>
            <a:r>
              <a:rPr sz="2400" b="1" spc="-10" dirty="0">
                <a:latin typeface="Calibri"/>
                <a:cs typeface="Calibri"/>
              </a:rPr>
              <a:t>by</a:t>
            </a:r>
            <a:r>
              <a:rPr sz="2400" b="1" dirty="0">
                <a:latin typeface="Calibri"/>
                <a:cs typeface="Calibri"/>
              </a:rPr>
              <a:t> </a:t>
            </a:r>
            <a:r>
              <a:rPr sz="2400" b="1" spc="-5" dirty="0">
                <a:latin typeface="Calibri"/>
                <a:cs typeface="Calibri"/>
              </a:rPr>
              <a:t>the</a:t>
            </a:r>
            <a:r>
              <a:rPr sz="2400" b="1" dirty="0">
                <a:latin typeface="Calibri"/>
                <a:cs typeface="Calibri"/>
              </a:rPr>
              <a:t> </a:t>
            </a:r>
            <a:r>
              <a:rPr sz="2400" b="1" spc="-5" dirty="0">
                <a:latin typeface="Calibri"/>
                <a:cs typeface="Calibri"/>
              </a:rPr>
              <a:t>pandemic?</a:t>
            </a:r>
            <a:endParaRPr sz="2400" dirty="0">
              <a:latin typeface="Calibri"/>
              <a:cs typeface="Calibri"/>
            </a:endParaRPr>
          </a:p>
        </p:txBody>
      </p:sp>
      <p:sp>
        <p:nvSpPr>
          <p:cNvPr id="46" name="object 46"/>
          <p:cNvSpPr txBox="1"/>
          <p:nvPr/>
        </p:nvSpPr>
        <p:spPr>
          <a:xfrm>
            <a:off x="6320535" y="3538173"/>
            <a:ext cx="5626735" cy="1201420"/>
          </a:xfrm>
          <a:prstGeom prst="rect">
            <a:avLst/>
          </a:prstGeom>
          <a:solidFill>
            <a:srgbClr val="FFF1CC"/>
          </a:solidFill>
          <a:ln w="12700">
            <a:solidFill>
              <a:srgbClr val="FFC000"/>
            </a:solidFill>
          </a:ln>
        </p:spPr>
        <p:txBody>
          <a:bodyPr vert="horz" wrap="square" lIns="0" tIns="26670" rIns="0" bIns="0" rtlCol="0">
            <a:spAutoFit/>
          </a:bodyPr>
          <a:lstStyle/>
          <a:p>
            <a:pPr marL="92710">
              <a:lnSpc>
                <a:spcPct val="100000"/>
              </a:lnSpc>
              <a:spcBef>
                <a:spcPts val="210"/>
              </a:spcBef>
            </a:pPr>
            <a:r>
              <a:rPr sz="2400" b="1" spc="-5" dirty="0">
                <a:latin typeface="Calibri"/>
                <a:cs typeface="Calibri"/>
              </a:rPr>
              <a:t>Does</a:t>
            </a:r>
            <a:r>
              <a:rPr sz="2400" b="1" spc="-25" dirty="0">
                <a:latin typeface="Calibri"/>
                <a:cs typeface="Calibri"/>
              </a:rPr>
              <a:t> </a:t>
            </a:r>
            <a:r>
              <a:rPr sz="2400" b="1" spc="-5" dirty="0">
                <a:latin typeface="Calibri"/>
                <a:cs typeface="Calibri"/>
              </a:rPr>
              <a:t>the</a:t>
            </a:r>
            <a:r>
              <a:rPr sz="2400" b="1" spc="-10" dirty="0">
                <a:latin typeface="Calibri"/>
                <a:cs typeface="Calibri"/>
              </a:rPr>
              <a:t> </a:t>
            </a:r>
            <a:r>
              <a:rPr sz="2400" b="1" dirty="0">
                <a:latin typeface="Calibri"/>
                <a:cs typeface="Calibri"/>
              </a:rPr>
              <a:t>local</a:t>
            </a:r>
            <a:r>
              <a:rPr sz="2400" b="1" spc="-35" dirty="0">
                <a:latin typeface="Calibri"/>
                <a:cs typeface="Calibri"/>
              </a:rPr>
              <a:t> </a:t>
            </a:r>
            <a:r>
              <a:rPr sz="2400" b="1" spc="-10" dirty="0">
                <a:latin typeface="Calibri"/>
                <a:cs typeface="Calibri"/>
              </a:rPr>
              <a:t>government </a:t>
            </a:r>
            <a:r>
              <a:rPr sz="2400" b="1" spc="-15" dirty="0">
                <a:latin typeface="Calibri"/>
                <a:cs typeface="Calibri"/>
              </a:rPr>
              <a:t>have </a:t>
            </a:r>
            <a:r>
              <a:rPr sz="2400" b="1" spc="-20" dirty="0">
                <a:latin typeface="Calibri"/>
                <a:cs typeface="Calibri"/>
              </a:rPr>
              <a:t>any</a:t>
            </a:r>
            <a:endParaRPr sz="2400" dirty="0">
              <a:latin typeface="Calibri"/>
              <a:cs typeface="Calibri"/>
            </a:endParaRPr>
          </a:p>
          <a:p>
            <a:pPr marL="92710">
              <a:lnSpc>
                <a:spcPct val="100000"/>
              </a:lnSpc>
            </a:pPr>
            <a:r>
              <a:rPr sz="2400" b="1" spc="-10" dirty="0">
                <a:latin typeface="Calibri"/>
                <a:cs typeface="Calibri"/>
              </a:rPr>
              <a:t>calculated</a:t>
            </a:r>
            <a:r>
              <a:rPr sz="2400" b="1" spc="-30" dirty="0">
                <a:latin typeface="Calibri"/>
                <a:cs typeface="Calibri"/>
              </a:rPr>
              <a:t> </a:t>
            </a:r>
            <a:r>
              <a:rPr sz="2400" b="1" spc="-10" dirty="0">
                <a:latin typeface="Calibri"/>
                <a:cs typeface="Calibri"/>
              </a:rPr>
              <a:t>“lost</a:t>
            </a:r>
            <a:r>
              <a:rPr sz="2400" b="1" spc="-5" dirty="0">
                <a:latin typeface="Calibri"/>
                <a:cs typeface="Calibri"/>
              </a:rPr>
              <a:t> </a:t>
            </a:r>
            <a:r>
              <a:rPr sz="2400" b="1" spc="-10" dirty="0">
                <a:latin typeface="Calibri"/>
                <a:cs typeface="Calibri"/>
              </a:rPr>
              <a:t>revenue” </a:t>
            </a:r>
            <a:r>
              <a:rPr sz="2400" b="1" spc="-5" dirty="0">
                <a:latin typeface="Calibri"/>
                <a:cs typeface="Calibri"/>
              </a:rPr>
              <a:t>according</a:t>
            </a:r>
            <a:r>
              <a:rPr sz="2400" b="1" spc="-35" dirty="0">
                <a:latin typeface="Calibri"/>
                <a:cs typeface="Calibri"/>
              </a:rPr>
              <a:t> </a:t>
            </a:r>
            <a:r>
              <a:rPr sz="2400" b="1" spc="-15" dirty="0">
                <a:latin typeface="Calibri"/>
                <a:cs typeface="Calibri"/>
              </a:rPr>
              <a:t>to</a:t>
            </a:r>
            <a:r>
              <a:rPr sz="2400" b="1" spc="-20" dirty="0">
                <a:latin typeface="Calibri"/>
                <a:cs typeface="Calibri"/>
              </a:rPr>
              <a:t> </a:t>
            </a:r>
            <a:r>
              <a:rPr sz="2400" b="1" dirty="0">
                <a:latin typeface="Calibri"/>
                <a:cs typeface="Calibri"/>
              </a:rPr>
              <a:t>US</a:t>
            </a:r>
            <a:endParaRPr sz="2400" dirty="0">
              <a:latin typeface="Calibri"/>
              <a:cs typeface="Calibri"/>
            </a:endParaRPr>
          </a:p>
          <a:p>
            <a:pPr marL="92710">
              <a:lnSpc>
                <a:spcPct val="100000"/>
              </a:lnSpc>
              <a:spcBef>
                <a:spcPts val="5"/>
              </a:spcBef>
            </a:pPr>
            <a:r>
              <a:rPr sz="2400" b="1" spc="-20" dirty="0">
                <a:latin typeface="Calibri"/>
                <a:cs typeface="Calibri"/>
              </a:rPr>
              <a:t>Treasury</a:t>
            </a:r>
            <a:r>
              <a:rPr sz="2400" b="1" spc="-40" dirty="0">
                <a:latin typeface="Calibri"/>
                <a:cs typeface="Calibri"/>
              </a:rPr>
              <a:t> </a:t>
            </a:r>
            <a:r>
              <a:rPr sz="2400" b="1" spc="-10" dirty="0">
                <a:latin typeface="Calibri"/>
                <a:cs typeface="Calibri"/>
              </a:rPr>
              <a:t>formula?</a:t>
            </a:r>
            <a:endParaRPr sz="2400" dirty="0">
              <a:latin typeface="Calibri"/>
              <a:cs typeface="Calibri"/>
            </a:endParaRPr>
          </a:p>
        </p:txBody>
      </p:sp>
      <p:sp>
        <p:nvSpPr>
          <p:cNvPr id="50" name="object 50"/>
          <p:cNvSpPr txBox="1"/>
          <p:nvPr/>
        </p:nvSpPr>
        <p:spPr>
          <a:xfrm>
            <a:off x="6320535" y="4846318"/>
            <a:ext cx="5626735" cy="1569720"/>
          </a:xfrm>
          <a:prstGeom prst="rect">
            <a:avLst/>
          </a:prstGeom>
          <a:solidFill>
            <a:srgbClr val="FFF1CC"/>
          </a:solidFill>
          <a:ln w="12700">
            <a:solidFill>
              <a:srgbClr val="FFC000"/>
            </a:solidFill>
          </a:ln>
        </p:spPr>
        <p:txBody>
          <a:bodyPr vert="horz" wrap="square" lIns="0" tIns="27305" rIns="0" bIns="0" rtlCol="0">
            <a:spAutoFit/>
          </a:bodyPr>
          <a:lstStyle/>
          <a:p>
            <a:pPr marL="92710" marR="248920">
              <a:lnSpc>
                <a:spcPct val="100000"/>
              </a:lnSpc>
              <a:spcBef>
                <a:spcPts val="215"/>
              </a:spcBef>
            </a:pPr>
            <a:r>
              <a:rPr sz="2400" b="1" spc="-10" dirty="0">
                <a:latin typeface="Calibri"/>
                <a:cs typeface="Calibri"/>
              </a:rPr>
              <a:t>Are there </a:t>
            </a:r>
            <a:r>
              <a:rPr sz="2400" b="1" spc="-5" dirty="0">
                <a:latin typeface="Calibri"/>
                <a:cs typeface="Calibri"/>
              </a:rPr>
              <a:t>other </a:t>
            </a:r>
            <a:r>
              <a:rPr sz="2400" b="1" spc="-10" dirty="0">
                <a:latin typeface="Calibri"/>
                <a:cs typeface="Calibri"/>
              </a:rPr>
              <a:t>ARP/CLFRF </a:t>
            </a:r>
            <a:r>
              <a:rPr sz="2400" b="1" spc="-5" dirty="0">
                <a:latin typeface="Calibri"/>
                <a:cs typeface="Calibri"/>
              </a:rPr>
              <a:t>eligible </a:t>
            </a:r>
            <a:r>
              <a:rPr sz="2400" b="1" dirty="0">
                <a:latin typeface="Calibri"/>
                <a:cs typeface="Calibri"/>
              </a:rPr>
              <a:t> </a:t>
            </a:r>
            <a:r>
              <a:rPr sz="2400" b="1" spc="-10" dirty="0">
                <a:latin typeface="Calibri"/>
                <a:cs typeface="Calibri"/>
              </a:rPr>
              <a:t>expenses that </a:t>
            </a:r>
            <a:r>
              <a:rPr sz="2400" b="1" spc="-5" dirty="0">
                <a:latin typeface="Calibri"/>
                <a:cs typeface="Calibri"/>
              </a:rPr>
              <a:t>the </a:t>
            </a:r>
            <a:r>
              <a:rPr sz="2400" b="1" dirty="0">
                <a:latin typeface="Calibri"/>
                <a:cs typeface="Calibri"/>
              </a:rPr>
              <a:t>local </a:t>
            </a:r>
            <a:r>
              <a:rPr sz="2400" b="1" spc="-10" dirty="0">
                <a:latin typeface="Calibri"/>
                <a:cs typeface="Calibri"/>
              </a:rPr>
              <a:t>government </a:t>
            </a:r>
            <a:r>
              <a:rPr sz="2400" b="1" spc="-5" dirty="0">
                <a:latin typeface="Calibri"/>
                <a:cs typeface="Calibri"/>
              </a:rPr>
              <a:t>could </a:t>
            </a:r>
            <a:r>
              <a:rPr sz="2400" b="1" spc="-530" dirty="0">
                <a:latin typeface="Calibri"/>
                <a:cs typeface="Calibri"/>
              </a:rPr>
              <a:t> </a:t>
            </a:r>
            <a:r>
              <a:rPr sz="2400" b="1" spc="-10" dirty="0">
                <a:latin typeface="Calibri"/>
                <a:cs typeface="Calibri"/>
              </a:rPr>
              <a:t>supplant</a:t>
            </a:r>
            <a:r>
              <a:rPr sz="2400" b="1" spc="10" dirty="0">
                <a:latin typeface="Calibri"/>
                <a:cs typeface="Calibri"/>
              </a:rPr>
              <a:t> </a:t>
            </a:r>
            <a:r>
              <a:rPr sz="2400" b="1" spc="-15" dirty="0">
                <a:latin typeface="Calibri"/>
                <a:cs typeface="Calibri"/>
              </a:rPr>
              <a:t>to</a:t>
            </a:r>
            <a:r>
              <a:rPr sz="2400" b="1" spc="-5" dirty="0">
                <a:latin typeface="Calibri"/>
                <a:cs typeface="Calibri"/>
              </a:rPr>
              <a:t> </a:t>
            </a:r>
            <a:r>
              <a:rPr sz="2400" b="1" spc="-10" dirty="0">
                <a:latin typeface="Calibri"/>
                <a:cs typeface="Calibri"/>
              </a:rPr>
              <a:t>free</a:t>
            </a:r>
            <a:r>
              <a:rPr sz="2400" b="1" spc="5" dirty="0">
                <a:latin typeface="Calibri"/>
                <a:cs typeface="Calibri"/>
              </a:rPr>
              <a:t> </a:t>
            </a:r>
            <a:r>
              <a:rPr sz="2400" b="1" spc="-5" dirty="0">
                <a:latin typeface="Calibri"/>
                <a:cs typeface="Calibri"/>
              </a:rPr>
              <a:t>up</a:t>
            </a:r>
            <a:r>
              <a:rPr sz="2400" b="1" spc="-15" dirty="0">
                <a:latin typeface="Calibri"/>
                <a:cs typeface="Calibri"/>
              </a:rPr>
              <a:t> general</a:t>
            </a:r>
            <a:r>
              <a:rPr sz="2400" b="1" spc="-20" dirty="0">
                <a:latin typeface="Calibri"/>
                <a:cs typeface="Calibri"/>
              </a:rPr>
              <a:t> </a:t>
            </a:r>
            <a:r>
              <a:rPr sz="2400" b="1" spc="-5" dirty="0">
                <a:latin typeface="Calibri"/>
                <a:cs typeface="Calibri"/>
              </a:rPr>
              <a:t>fund</a:t>
            </a:r>
            <a:r>
              <a:rPr sz="2400" b="1" spc="10" dirty="0">
                <a:latin typeface="Calibri"/>
                <a:cs typeface="Calibri"/>
              </a:rPr>
              <a:t> </a:t>
            </a:r>
            <a:r>
              <a:rPr sz="2400" b="1" spc="-5" dirty="0">
                <a:latin typeface="Calibri"/>
                <a:cs typeface="Calibri"/>
              </a:rPr>
              <a:t>monies </a:t>
            </a:r>
            <a:r>
              <a:rPr sz="2400" b="1" dirty="0">
                <a:latin typeface="Calibri"/>
                <a:cs typeface="Calibri"/>
              </a:rPr>
              <a:t> </a:t>
            </a:r>
            <a:r>
              <a:rPr sz="2400" b="1" spc="-15" dirty="0">
                <a:latin typeface="Calibri"/>
                <a:cs typeface="Calibri"/>
              </a:rPr>
              <a:t>for </a:t>
            </a:r>
            <a:r>
              <a:rPr sz="2400" b="1" spc="-5" dirty="0">
                <a:latin typeface="Calibri"/>
                <a:cs typeface="Calibri"/>
              </a:rPr>
              <a:t>this</a:t>
            </a:r>
            <a:r>
              <a:rPr sz="2400" b="1" spc="5" dirty="0">
                <a:latin typeface="Calibri"/>
                <a:cs typeface="Calibri"/>
              </a:rPr>
              <a:t> </a:t>
            </a:r>
            <a:r>
              <a:rPr sz="2400" b="1" spc="-5" dirty="0">
                <a:latin typeface="Calibri"/>
                <a:cs typeface="Calibri"/>
              </a:rPr>
              <a:t>project?</a:t>
            </a:r>
            <a:endParaRPr sz="2400" dirty="0">
              <a:latin typeface="Calibri"/>
              <a:cs typeface="Calibri"/>
            </a:endParaRPr>
          </a:p>
        </p:txBody>
      </p:sp>
      <p:sp>
        <p:nvSpPr>
          <p:cNvPr id="51" name="object 14"/>
          <p:cNvSpPr txBox="1"/>
          <p:nvPr/>
        </p:nvSpPr>
        <p:spPr>
          <a:xfrm>
            <a:off x="228726" y="1069778"/>
            <a:ext cx="2169032" cy="689291"/>
          </a:xfrm>
          <a:prstGeom prst="rect">
            <a:avLst/>
          </a:prstGeom>
        </p:spPr>
        <p:txBody>
          <a:bodyPr vert="horz" wrap="square" lIns="0" tIns="42545" rIns="0" bIns="0" rtlCol="0">
            <a:spAutoFit/>
          </a:bodyPr>
          <a:lstStyle/>
          <a:p>
            <a:r>
              <a:rPr lang="en-US" sz="1400" dirty="0">
                <a:solidFill>
                  <a:schemeClr val="bg1"/>
                </a:solidFill>
              </a:rPr>
              <a:t>Services to Disproportionately Impacted Communities</a:t>
            </a:r>
          </a:p>
        </p:txBody>
      </p:sp>
    </p:spTree>
    <p:extLst>
      <p:ext uri="{BB962C8B-B14F-4D97-AF65-F5344CB8AC3E}">
        <p14:creationId xmlns:p14="http://schemas.microsoft.com/office/powerpoint/2010/main" val="141331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34" grpId="0" animBg="1"/>
      <p:bldP spid="38" grpId="0" animBg="1"/>
      <p:bldP spid="42" grpId="0" animBg="1"/>
      <p:bldP spid="46" grpId="0" animBg="1"/>
      <p:bldP spid="5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74" y="2124545"/>
            <a:ext cx="5734157" cy="4519402"/>
          </a:xfrm>
          <a:prstGeom prst="rect">
            <a:avLst/>
          </a:prstGeom>
          <a:ln w="9525">
            <a:solidFill>
              <a:schemeClr val="tx1"/>
            </a:solidFill>
          </a:ln>
          <a:effectLst>
            <a:outerShdw blurRad="50800" dist="38100" dir="2700000" algn="tl" rotWithShape="0">
              <a:prstClr val="black">
                <a:alpha val="40000"/>
              </a:prstClr>
            </a:outerShdw>
          </a:effectLst>
        </p:spPr>
      </p:pic>
      <p:sp>
        <p:nvSpPr>
          <p:cNvPr id="2" name="object 2"/>
          <p:cNvSpPr/>
          <p:nvPr/>
        </p:nvSpPr>
        <p:spPr>
          <a:xfrm>
            <a:off x="0" y="0"/>
            <a:ext cx="12192000" cy="1294627"/>
          </a:xfrm>
          <a:custGeom>
            <a:avLst/>
            <a:gdLst/>
            <a:ahLst/>
            <a:cxnLst/>
            <a:rect l="l" t="t" r="r" b="b"/>
            <a:pathLst>
              <a:path w="12192000" h="1571625">
                <a:moveTo>
                  <a:pt x="12192000" y="0"/>
                </a:moveTo>
                <a:lnTo>
                  <a:pt x="0" y="0"/>
                </a:lnTo>
                <a:lnTo>
                  <a:pt x="0" y="1571244"/>
                </a:lnTo>
                <a:lnTo>
                  <a:pt x="12192000" y="1571244"/>
                </a:lnTo>
                <a:lnTo>
                  <a:pt x="12192000" y="0"/>
                </a:lnTo>
                <a:close/>
              </a:path>
            </a:pathLst>
          </a:custGeom>
          <a:solidFill>
            <a:srgbClr val="585858"/>
          </a:solidFill>
        </p:spPr>
        <p:txBody>
          <a:bodyPr wrap="square" lIns="0" tIns="0" rIns="0" bIns="0" rtlCol="0"/>
          <a:lstStyle/>
          <a:p>
            <a:endParaRPr/>
          </a:p>
        </p:txBody>
      </p:sp>
      <p:sp>
        <p:nvSpPr>
          <p:cNvPr id="3" name="object 3"/>
          <p:cNvSpPr txBox="1">
            <a:spLocks noGrp="1"/>
          </p:cNvSpPr>
          <p:nvPr>
            <p:ph type="title"/>
          </p:nvPr>
        </p:nvSpPr>
        <p:spPr>
          <a:xfrm>
            <a:off x="228600" y="362491"/>
            <a:ext cx="10695177" cy="569643"/>
          </a:xfrm>
          <a:prstGeom prst="rect">
            <a:avLst/>
          </a:prstGeom>
        </p:spPr>
        <p:txBody>
          <a:bodyPr vert="horz" wrap="square" lIns="0" tIns="12700" rIns="0" bIns="0" rtlCol="0">
            <a:spAutoFit/>
          </a:bodyPr>
          <a:lstStyle/>
          <a:p>
            <a:pPr marL="12700">
              <a:lnSpc>
                <a:spcPts val="4105"/>
              </a:lnSpc>
              <a:spcBef>
                <a:spcPts val="100"/>
              </a:spcBef>
            </a:pPr>
            <a:r>
              <a:rPr lang="en-US" sz="4800" b="1" dirty="0">
                <a:solidFill>
                  <a:srgbClr val="FFFFFF"/>
                </a:solidFill>
                <a:effectLst>
                  <a:outerShdw blurRad="38100" dist="38100" dir="2700000" algn="tl">
                    <a:srgbClr val="000000">
                      <a:alpha val="43137"/>
                    </a:srgbClr>
                  </a:outerShdw>
                </a:effectLst>
                <a:latin typeface="Calibri"/>
                <a:cs typeface="Calibri"/>
              </a:rPr>
              <a:t>Qualified Census Tract (QCT) </a:t>
            </a:r>
            <a:endParaRPr sz="4800" b="1" dirty="0">
              <a:effectLst>
                <a:outerShdw blurRad="38100" dist="38100" dir="2700000" algn="tl">
                  <a:srgbClr val="000000">
                    <a:alpha val="43137"/>
                  </a:srgbClr>
                </a:outerShdw>
              </a:effectLst>
              <a:latin typeface="Calibri"/>
              <a:cs typeface="Calibri"/>
            </a:endParaRPr>
          </a:p>
        </p:txBody>
      </p:sp>
      <p:sp>
        <p:nvSpPr>
          <p:cNvPr id="7" name="TextBox 6"/>
          <p:cNvSpPr txBox="1"/>
          <p:nvPr/>
        </p:nvSpPr>
        <p:spPr>
          <a:xfrm>
            <a:off x="228600" y="1478214"/>
            <a:ext cx="5803731" cy="584775"/>
          </a:xfrm>
          <a:prstGeom prst="rect">
            <a:avLst/>
          </a:prstGeom>
          <a:noFill/>
        </p:spPr>
        <p:txBody>
          <a:bodyPr wrap="square" rtlCol="0">
            <a:spAutoFit/>
          </a:bodyPr>
          <a:lstStyle/>
          <a:p>
            <a:r>
              <a:rPr lang="en-US" sz="1600" b="1" dirty="0"/>
              <a:t>Qualified Census Tracts (2021) </a:t>
            </a:r>
            <a:r>
              <a:rPr lang="en-US" sz="1600" dirty="0"/>
              <a:t>- 50 percent of households with incomes below 60 percent of the Area Median Gross Income.  </a:t>
            </a:r>
          </a:p>
        </p:txBody>
      </p:sp>
      <p:graphicFrame>
        <p:nvGraphicFramePr>
          <p:cNvPr id="15" name="Table 14"/>
          <p:cNvGraphicFramePr>
            <a:graphicFrameLocks noGrp="1"/>
          </p:cNvGraphicFramePr>
          <p:nvPr>
            <p:extLst>
              <p:ext uri="{D42A27DB-BD31-4B8C-83A1-F6EECF244321}">
                <p14:modId xmlns:p14="http://schemas.microsoft.com/office/powerpoint/2010/main" val="1224687267"/>
              </p:ext>
            </p:extLst>
          </p:nvPr>
        </p:nvGraphicFramePr>
        <p:xfrm>
          <a:off x="6496208" y="1545071"/>
          <a:ext cx="5332460" cy="2501442"/>
        </p:xfrm>
        <a:graphic>
          <a:graphicData uri="http://schemas.openxmlformats.org/drawingml/2006/table">
            <a:tbl>
              <a:tblPr firstRow="1" bandRow="1">
                <a:tableStyleId>{5C22544A-7EE6-4342-B048-85BDC9FD1C3A}</a:tableStyleId>
              </a:tblPr>
              <a:tblGrid>
                <a:gridCol w="2244596">
                  <a:extLst>
                    <a:ext uri="{9D8B030D-6E8A-4147-A177-3AD203B41FA5}">
                      <a16:colId xmlns:a16="http://schemas.microsoft.com/office/drawing/2014/main" val="1013085290"/>
                    </a:ext>
                  </a:extLst>
                </a:gridCol>
                <a:gridCol w="1310377">
                  <a:extLst>
                    <a:ext uri="{9D8B030D-6E8A-4147-A177-3AD203B41FA5}">
                      <a16:colId xmlns:a16="http://schemas.microsoft.com/office/drawing/2014/main" val="544984125"/>
                    </a:ext>
                  </a:extLst>
                </a:gridCol>
                <a:gridCol w="1777487">
                  <a:extLst>
                    <a:ext uri="{9D8B030D-6E8A-4147-A177-3AD203B41FA5}">
                      <a16:colId xmlns:a16="http://schemas.microsoft.com/office/drawing/2014/main" val="2979969283"/>
                    </a:ext>
                  </a:extLst>
                </a:gridCol>
              </a:tblGrid>
              <a:tr h="458807">
                <a:tc gridSpan="3">
                  <a:txBody>
                    <a:bodyPr/>
                    <a:lstStyle/>
                    <a:p>
                      <a:pPr algn="ctr"/>
                      <a:r>
                        <a:rPr lang="en-US" sz="2200" dirty="0"/>
                        <a:t>QUALIFIED</a:t>
                      </a:r>
                      <a:r>
                        <a:rPr lang="en-US" sz="2200" baseline="0" dirty="0"/>
                        <a:t> CENSUST TRACT INFORMATION</a:t>
                      </a:r>
                      <a:endParaRPr lang="en-US" sz="2200" dirty="0"/>
                    </a:p>
                  </a:txBody>
                  <a:tcPr marL="113131" marR="113131" marT="56565" marB="56565"/>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32263920"/>
                  </a:ext>
                </a:extLst>
              </a:tr>
              <a:tr h="791914">
                <a:tc>
                  <a:txBody>
                    <a:bodyPr/>
                    <a:lstStyle/>
                    <a:p>
                      <a:r>
                        <a:rPr lang="en-US" sz="2200" dirty="0"/>
                        <a:t>Total Erie QCTs in 2021</a:t>
                      </a:r>
                    </a:p>
                  </a:txBody>
                  <a:tcPr marL="113131" marR="113131" marT="56565" marB="56565"/>
                </a:tc>
                <a:tc>
                  <a:txBody>
                    <a:bodyPr/>
                    <a:lstStyle/>
                    <a:p>
                      <a:r>
                        <a:rPr lang="en-US" sz="2200" dirty="0"/>
                        <a:t>19</a:t>
                      </a:r>
                    </a:p>
                  </a:txBody>
                  <a:tcPr marL="113131" marR="113131" marT="56565" marB="56565"/>
                </a:tc>
                <a:tc>
                  <a:txBody>
                    <a:bodyPr/>
                    <a:lstStyle/>
                    <a:p>
                      <a:endParaRPr lang="en-US" sz="2200" dirty="0"/>
                    </a:p>
                  </a:txBody>
                  <a:tcPr marL="113131" marR="113131" marT="56565" marB="56565"/>
                </a:tc>
                <a:extLst>
                  <a:ext uri="{0D108BD9-81ED-4DB2-BD59-A6C34878D82A}">
                    <a16:rowId xmlns:a16="http://schemas.microsoft.com/office/drawing/2014/main" val="643445472"/>
                  </a:ext>
                </a:extLst>
              </a:tr>
              <a:tr h="458807">
                <a:tc>
                  <a:txBody>
                    <a:bodyPr/>
                    <a:lstStyle/>
                    <a:p>
                      <a:r>
                        <a:rPr lang="en-US" sz="2200" dirty="0"/>
                        <a:t>Population</a:t>
                      </a:r>
                    </a:p>
                  </a:txBody>
                  <a:tcPr marL="113131" marR="113131" marT="56565" marB="56565"/>
                </a:tc>
                <a:tc>
                  <a:txBody>
                    <a:bodyPr/>
                    <a:lstStyle/>
                    <a:p>
                      <a:r>
                        <a:rPr lang="en-US" sz="2200" dirty="0"/>
                        <a:t>50,300</a:t>
                      </a:r>
                    </a:p>
                  </a:txBody>
                  <a:tcPr marL="113131" marR="113131" marT="56565" marB="56565"/>
                </a:tc>
                <a:tc>
                  <a:txBody>
                    <a:bodyPr/>
                    <a:lstStyle/>
                    <a:p>
                      <a:endParaRPr lang="en-US" sz="2200" dirty="0"/>
                    </a:p>
                  </a:txBody>
                  <a:tcPr marL="113131" marR="113131" marT="56565" marB="56565"/>
                </a:tc>
                <a:extLst>
                  <a:ext uri="{0D108BD9-81ED-4DB2-BD59-A6C34878D82A}">
                    <a16:rowId xmlns:a16="http://schemas.microsoft.com/office/drawing/2014/main" val="2860935841"/>
                  </a:ext>
                </a:extLst>
              </a:tr>
              <a:tr h="791914">
                <a:tc>
                  <a:txBody>
                    <a:bodyPr/>
                    <a:lstStyle/>
                    <a:p>
                      <a:r>
                        <a:rPr lang="en-US" sz="2200" dirty="0"/>
                        <a:t>Racial Breakdown</a:t>
                      </a:r>
                    </a:p>
                  </a:txBody>
                  <a:tcPr marL="113131" marR="113131" marT="56565" marB="56565"/>
                </a:tc>
                <a:tc>
                  <a:txBody>
                    <a:bodyPr/>
                    <a:lstStyle/>
                    <a:p>
                      <a:r>
                        <a:rPr lang="en-US" sz="2200" dirty="0"/>
                        <a:t>53% White</a:t>
                      </a:r>
                    </a:p>
                  </a:txBody>
                  <a:tcPr marL="113131" marR="113131" marT="56565" marB="56565"/>
                </a:tc>
                <a:tc>
                  <a:txBody>
                    <a:bodyPr/>
                    <a:lstStyle/>
                    <a:p>
                      <a:r>
                        <a:rPr lang="en-US" sz="2200" dirty="0"/>
                        <a:t>47% Non-white</a:t>
                      </a:r>
                    </a:p>
                  </a:txBody>
                  <a:tcPr marL="113131" marR="113131" marT="56565" marB="56565"/>
                </a:tc>
                <a:extLst>
                  <a:ext uri="{0D108BD9-81ED-4DB2-BD59-A6C34878D82A}">
                    <a16:rowId xmlns:a16="http://schemas.microsoft.com/office/drawing/2014/main" val="3036934525"/>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116423253"/>
              </p:ext>
            </p:extLst>
          </p:nvPr>
        </p:nvGraphicFramePr>
        <p:xfrm>
          <a:off x="6496208" y="4225416"/>
          <a:ext cx="5332460" cy="2415504"/>
        </p:xfrm>
        <a:graphic>
          <a:graphicData uri="http://schemas.openxmlformats.org/drawingml/2006/table">
            <a:tbl>
              <a:tblPr firstRow="1" firstCol="1" bandRow="1">
                <a:tableStyleId>{5C22544A-7EE6-4342-B048-85BDC9FD1C3A}</a:tableStyleId>
              </a:tblPr>
              <a:tblGrid>
                <a:gridCol w="2749924">
                  <a:extLst>
                    <a:ext uri="{9D8B030D-6E8A-4147-A177-3AD203B41FA5}">
                      <a16:colId xmlns:a16="http://schemas.microsoft.com/office/drawing/2014/main" val="339097732"/>
                    </a:ext>
                  </a:extLst>
                </a:gridCol>
                <a:gridCol w="1416837">
                  <a:extLst>
                    <a:ext uri="{9D8B030D-6E8A-4147-A177-3AD203B41FA5}">
                      <a16:colId xmlns:a16="http://schemas.microsoft.com/office/drawing/2014/main" val="1206769327"/>
                    </a:ext>
                  </a:extLst>
                </a:gridCol>
                <a:gridCol w="1165699">
                  <a:extLst>
                    <a:ext uri="{9D8B030D-6E8A-4147-A177-3AD203B41FA5}">
                      <a16:colId xmlns:a16="http://schemas.microsoft.com/office/drawing/2014/main" val="3219555146"/>
                    </a:ext>
                  </a:extLst>
                </a:gridCol>
              </a:tblGrid>
              <a:tr h="690144">
                <a:tc>
                  <a:txBody>
                    <a:bodyPr/>
                    <a:lstStyle/>
                    <a:p>
                      <a:pPr marL="0" marR="0">
                        <a:lnSpc>
                          <a:spcPct val="107000"/>
                        </a:lnSpc>
                        <a:spcBef>
                          <a:spcPts val="0"/>
                        </a:spcBef>
                        <a:spcAft>
                          <a:spcPts val="0"/>
                        </a:spcAft>
                      </a:pPr>
                      <a:r>
                        <a:rPr lang="en-US" sz="1700" dirty="0">
                          <a:effectLst/>
                        </a:rPr>
                        <a:t>Qualified Census Tract Breakdown</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80888" marR="80888" marT="0" marB="0" anchor="b"/>
                </a:tc>
                <a:tc>
                  <a:txBody>
                    <a:bodyPr/>
                    <a:lstStyle/>
                    <a:p>
                      <a:pPr marL="0" marR="0" algn="ctr">
                        <a:lnSpc>
                          <a:spcPct val="107000"/>
                        </a:lnSpc>
                        <a:spcBef>
                          <a:spcPts val="0"/>
                        </a:spcBef>
                        <a:spcAft>
                          <a:spcPts val="0"/>
                        </a:spcAft>
                      </a:pPr>
                      <a:r>
                        <a:rPr lang="en-US" sz="1700" dirty="0">
                          <a:effectLst/>
                        </a:rPr>
                        <a:t>In QCT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80888" marR="80888" marT="0" marB="0" anchor="b"/>
                </a:tc>
                <a:tc>
                  <a:txBody>
                    <a:bodyPr/>
                    <a:lstStyle/>
                    <a:p>
                      <a:pPr marL="0" marR="0" algn="ctr">
                        <a:lnSpc>
                          <a:spcPct val="107000"/>
                        </a:lnSpc>
                        <a:spcBef>
                          <a:spcPts val="0"/>
                        </a:spcBef>
                        <a:spcAft>
                          <a:spcPts val="0"/>
                        </a:spcAft>
                      </a:pPr>
                      <a:r>
                        <a:rPr lang="en-US" sz="1700">
                          <a:effectLst/>
                        </a:rPr>
                        <a:t>In City</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80888" marR="80888" marT="0" marB="0" anchor="b"/>
                </a:tc>
                <a:extLst>
                  <a:ext uri="{0D108BD9-81ED-4DB2-BD59-A6C34878D82A}">
                    <a16:rowId xmlns:a16="http://schemas.microsoft.com/office/drawing/2014/main" val="728168415"/>
                  </a:ext>
                </a:extLst>
              </a:tr>
              <a:tr h="345072">
                <a:tc>
                  <a:txBody>
                    <a:bodyPr/>
                    <a:lstStyle/>
                    <a:p>
                      <a:pPr marL="0" marR="0">
                        <a:lnSpc>
                          <a:spcPct val="107000"/>
                        </a:lnSpc>
                        <a:spcBef>
                          <a:spcPts val="0"/>
                        </a:spcBef>
                        <a:spcAft>
                          <a:spcPts val="0"/>
                        </a:spcAft>
                      </a:pPr>
                      <a:r>
                        <a:rPr lang="en-US" sz="1700" dirty="0">
                          <a:effectLst/>
                        </a:rPr>
                        <a:t>Blighted properties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80888" marR="80888" marT="0" marB="0" anchor="b"/>
                </a:tc>
                <a:tc>
                  <a:txBody>
                    <a:bodyPr/>
                    <a:lstStyle/>
                    <a:p>
                      <a:pPr marL="0" marR="0" algn="r">
                        <a:lnSpc>
                          <a:spcPct val="107000"/>
                        </a:lnSpc>
                        <a:spcBef>
                          <a:spcPts val="0"/>
                        </a:spcBef>
                        <a:spcAft>
                          <a:spcPts val="0"/>
                        </a:spcAft>
                      </a:pPr>
                      <a:r>
                        <a:rPr lang="en-US" sz="1700" dirty="0">
                          <a:effectLst/>
                        </a:rPr>
                        <a:t>(84%) 124</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80888" marR="80888" marT="0" marB="0" anchor="b"/>
                </a:tc>
                <a:tc>
                  <a:txBody>
                    <a:bodyPr/>
                    <a:lstStyle/>
                    <a:p>
                      <a:pPr marL="0" marR="0" algn="r">
                        <a:lnSpc>
                          <a:spcPct val="107000"/>
                        </a:lnSpc>
                        <a:spcBef>
                          <a:spcPts val="0"/>
                        </a:spcBef>
                        <a:spcAft>
                          <a:spcPts val="0"/>
                        </a:spcAft>
                      </a:pPr>
                      <a:r>
                        <a:rPr lang="en-US" sz="1700" dirty="0">
                          <a:effectLst/>
                        </a:rPr>
                        <a:t>146</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80888" marR="80888" marT="0" marB="0" anchor="b"/>
                </a:tc>
                <a:extLst>
                  <a:ext uri="{0D108BD9-81ED-4DB2-BD59-A6C34878D82A}">
                    <a16:rowId xmlns:a16="http://schemas.microsoft.com/office/drawing/2014/main" val="3047646242"/>
                  </a:ext>
                </a:extLst>
              </a:tr>
              <a:tr h="345072">
                <a:tc>
                  <a:txBody>
                    <a:bodyPr/>
                    <a:lstStyle/>
                    <a:p>
                      <a:pPr marL="0" marR="0">
                        <a:lnSpc>
                          <a:spcPct val="107000"/>
                        </a:lnSpc>
                        <a:spcBef>
                          <a:spcPts val="0"/>
                        </a:spcBef>
                        <a:spcAft>
                          <a:spcPts val="0"/>
                        </a:spcAft>
                      </a:pPr>
                      <a:r>
                        <a:rPr lang="en-US" sz="1700" dirty="0">
                          <a:effectLst/>
                        </a:rPr>
                        <a:t>ERA or ELB owned lots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80888" marR="80888" marT="0" marB="0" anchor="b"/>
                </a:tc>
                <a:tc>
                  <a:txBody>
                    <a:bodyPr/>
                    <a:lstStyle/>
                    <a:p>
                      <a:pPr marL="0" marR="0" algn="r">
                        <a:lnSpc>
                          <a:spcPct val="107000"/>
                        </a:lnSpc>
                        <a:spcBef>
                          <a:spcPts val="0"/>
                        </a:spcBef>
                        <a:spcAft>
                          <a:spcPts val="0"/>
                        </a:spcAft>
                      </a:pPr>
                      <a:r>
                        <a:rPr lang="en-US" sz="1700" dirty="0">
                          <a:effectLst/>
                        </a:rPr>
                        <a:t>(98%) 125</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80888" marR="80888" marT="0" marB="0" anchor="b"/>
                </a:tc>
                <a:tc>
                  <a:txBody>
                    <a:bodyPr/>
                    <a:lstStyle/>
                    <a:p>
                      <a:pPr marL="0" marR="0" algn="r">
                        <a:lnSpc>
                          <a:spcPct val="107000"/>
                        </a:lnSpc>
                        <a:spcBef>
                          <a:spcPts val="0"/>
                        </a:spcBef>
                        <a:spcAft>
                          <a:spcPts val="0"/>
                        </a:spcAft>
                      </a:pPr>
                      <a:r>
                        <a:rPr lang="en-US" sz="1700" dirty="0">
                          <a:effectLst/>
                        </a:rPr>
                        <a:t>129</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80888" marR="80888" marT="0" marB="0" anchor="b"/>
                </a:tc>
                <a:extLst>
                  <a:ext uri="{0D108BD9-81ED-4DB2-BD59-A6C34878D82A}">
                    <a16:rowId xmlns:a16="http://schemas.microsoft.com/office/drawing/2014/main" val="832259261"/>
                  </a:ext>
                </a:extLst>
              </a:tr>
              <a:tr h="345072">
                <a:tc>
                  <a:txBody>
                    <a:bodyPr/>
                    <a:lstStyle/>
                    <a:p>
                      <a:pPr marL="0" marR="0">
                        <a:lnSpc>
                          <a:spcPct val="107000"/>
                        </a:lnSpc>
                        <a:spcBef>
                          <a:spcPts val="0"/>
                        </a:spcBef>
                        <a:spcAft>
                          <a:spcPts val="0"/>
                        </a:spcAft>
                      </a:pPr>
                      <a:r>
                        <a:rPr lang="en-US" sz="1700" dirty="0">
                          <a:effectLst/>
                        </a:rPr>
                        <a:t>Rental</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80888" marR="80888" marT="0" marB="0" anchor="b"/>
                </a:tc>
                <a:tc>
                  <a:txBody>
                    <a:bodyPr/>
                    <a:lstStyle/>
                    <a:p>
                      <a:pPr marL="0" marR="0" algn="r">
                        <a:lnSpc>
                          <a:spcPct val="107000"/>
                        </a:lnSpc>
                        <a:spcBef>
                          <a:spcPts val="0"/>
                        </a:spcBef>
                        <a:spcAft>
                          <a:spcPts val="0"/>
                        </a:spcAft>
                      </a:pPr>
                      <a:r>
                        <a:rPr lang="en-US" sz="1700">
                          <a:effectLst/>
                        </a:rPr>
                        <a:t>(65%) 5,773</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80888" marR="80888" marT="0" marB="0" anchor="b"/>
                </a:tc>
                <a:tc>
                  <a:txBody>
                    <a:bodyPr/>
                    <a:lstStyle/>
                    <a:p>
                      <a:pPr marL="0" marR="0" algn="r">
                        <a:lnSpc>
                          <a:spcPct val="107000"/>
                        </a:lnSpc>
                        <a:spcBef>
                          <a:spcPts val="0"/>
                        </a:spcBef>
                        <a:spcAft>
                          <a:spcPts val="0"/>
                        </a:spcAft>
                      </a:pPr>
                      <a:r>
                        <a:rPr lang="en-US" sz="1700" dirty="0">
                          <a:effectLst/>
                        </a:rPr>
                        <a:t>8,818</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80888" marR="80888" marT="0" marB="0" anchor="b"/>
                </a:tc>
                <a:extLst>
                  <a:ext uri="{0D108BD9-81ED-4DB2-BD59-A6C34878D82A}">
                    <a16:rowId xmlns:a16="http://schemas.microsoft.com/office/drawing/2014/main" val="3144227086"/>
                  </a:ext>
                </a:extLst>
              </a:tr>
              <a:tr h="345072">
                <a:tc>
                  <a:txBody>
                    <a:bodyPr/>
                    <a:lstStyle/>
                    <a:p>
                      <a:pPr marL="0" marR="0">
                        <a:lnSpc>
                          <a:spcPct val="107000"/>
                        </a:lnSpc>
                        <a:spcBef>
                          <a:spcPts val="0"/>
                        </a:spcBef>
                        <a:spcAft>
                          <a:spcPts val="0"/>
                        </a:spcAft>
                      </a:pPr>
                      <a:r>
                        <a:rPr lang="en-US" sz="1700" dirty="0">
                          <a:effectLst/>
                        </a:rPr>
                        <a:t>Parks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80888" marR="80888" marT="0" marB="0" anchor="b"/>
                </a:tc>
                <a:tc>
                  <a:txBody>
                    <a:bodyPr/>
                    <a:lstStyle/>
                    <a:p>
                      <a:pPr marL="0" marR="0" algn="r">
                        <a:lnSpc>
                          <a:spcPct val="107000"/>
                        </a:lnSpc>
                        <a:spcBef>
                          <a:spcPts val="0"/>
                        </a:spcBef>
                        <a:spcAft>
                          <a:spcPts val="0"/>
                        </a:spcAft>
                      </a:pPr>
                      <a:r>
                        <a:rPr lang="en-US" sz="1700">
                          <a:effectLst/>
                        </a:rPr>
                        <a:t>(62%) 29</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80888" marR="80888" marT="0" marB="0" anchor="b"/>
                </a:tc>
                <a:tc>
                  <a:txBody>
                    <a:bodyPr/>
                    <a:lstStyle/>
                    <a:p>
                      <a:pPr marL="0" marR="0" algn="r">
                        <a:lnSpc>
                          <a:spcPct val="107000"/>
                        </a:lnSpc>
                        <a:spcBef>
                          <a:spcPts val="0"/>
                        </a:spcBef>
                        <a:spcAft>
                          <a:spcPts val="0"/>
                        </a:spcAft>
                      </a:pPr>
                      <a:r>
                        <a:rPr lang="en-US" sz="1700" dirty="0">
                          <a:effectLst/>
                        </a:rPr>
                        <a:t>47</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80888" marR="80888" marT="0" marB="0" anchor="b"/>
                </a:tc>
                <a:extLst>
                  <a:ext uri="{0D108BD9-81ED-4DB2-BD59-A6C34878D82A}">
                    <a16:rowId xmlns:a16="http://schemas.microsoft.com/office/drawing/2014/main" val="158606118"/>
                  </a:ext>
                </a:extLst>
              </a:tr>
              <a:tr h="345072">
                <a:tc>
                  <a:txBody>
                    <a:bodyPr/>
                    <a:lstStyle/>
                    <a:p>
                      <a:pPr marL="0" marR="0">
                        <a:lnSpc>
                          <a:spcPct val="107000"/>
                        </a:lnSpc>
                        <a:spcBef>
                          <a:spcPts val="0"/>
                        </a:spcBef>
                        <a:spcAft>
                          <a:spcPts val="0"/>
                        </a:spcAft>
                      </a:pPr>
                      <a:r>
                        <a:rPr lang="en-US" sz="1700">
                          <a:effectLst/>
                        </a:rPr>
                        <a:t>Neighborhood Organizations</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80888" marR="80888" marT="0" marB="0" anchor="b"/>
                </a:tc>
                <a:tc>
                  <a:txBody>
                    <a:bodyPr/>
                    <a:lstStyle/>
                    <a:p>
                      <a:pPr marL="0" marR="0" algn="r">
                        <a:lnSpc>
                          <a:spcPct val="107000"/>
                        </a:lnSpc>
                        <a:spcBef>
                          <a:spcPts val="0"/>
                        </a:spcBef>
                        <a:spcAft>
                          <a:spcPts val="0"/>
                        </a:spcAft>
                      </a:pPr>
                      <a:r>
                        <a:rPr lang="en-US" sz="1700">
                          <a:effectLst/>
                        </a:rPr>
                        <a:t>(100%) 10</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80888" marR="80888" marT="0" marB="0" anchor="b"/>
                </a:tc>
                <a:tc>
                  <a:txBody>
                    <a:bodyPr/>
                    <a:lstStyle/>
                    <a:p>
                      <a:pPr marL="0" marR="0" algn="r">
                        <a:lnSpc>
                          <a:spcPct val="107000"/>
                        </a:lnSpc>
                        <a:spcBef>
                          <a:spcPts val="0"/>
                        </a:spcBef>
                        <a:spcAft>
                          <a:spcPts val="0"/>
                        </a:spcAft>
                      </a:pPr>
                      <a:r>
                        <a:rPr lang="en-US" sz="1700" dirty="0">
                          <a:effectLst/>
                        </a:rPr>
                        <a:t>10</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80888" marR="80888" marT="0" marB="0" anchor="b"/>
                </a:tc>
                <a:extLst>
                  <a:ext uri="{0D108BD9-81ED-4DB2-BD59-A6C34878D82A}">
                    <a16:rowId xmlns:a16="http://schemas.microsoft.com/office/drawing/2014/main" val="51107432"/>
                  </a:ext>
                </a:extLst>
              </a:tr>
            </a:tbl>
          </a:graphicData>
        </a:graphic>
      </p:graphicFrame>
    </p:spTree>
    <p:extLst>
      <p:ext uri="{BB962C8B-B14F-4D97-AF65-F5344CB8AC3E}">
        <p14:creationId xmlns:p14="http://schemas.microsoft.com/office/powerpoint/2010/main" val="1281818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1571625"/>
          </a:xfrm>
          <a:custGeom>
            <a:avLst/>
            <a:gdLst/>
            <a:ahLst/>
            <a:cxnLst/>
            <a:rect l="l" t="t" r="r" b="b"/>
            <a:pathLst>
              <a:path w="12192000" h="1571625">
                <a:moveTo>
                  <a:pt x="12192000" y="0"/>
                </a:moveTo>
                <a:lnTo>
                  <a:pt x="0" y="0"/>
                </a:lnTo>
                <a:lnTo>
                  <a:pt x="0" y="1571244"/>
                </a:lnTo>
                <a:lnTo>
                  <a:pt x="12192000" y="1571244"/>
                </a:lnTo>
                <a:lnTo>
                  <a:pt x="12192000" y="0"/>
                </a:lnTo>
                <a:close/>
              </a:path>
            </a:pathLst>
          </a:custGeom>
          <a:solidFill>
            <a:srgbClr val="585858"/>
          </a:solidFill>
        </p:spPr>
        <p:txBody>
          <a:bodyPr wrap="square" lIns="0" tIns="0" rIns="0" bIns="0" rtlCol="0"/>
          <a:lstStyle/>
          <a:p>
            <a:endParaRPr/>
          </a:p>
        </p:txBody>
      </p:sp>
      <p:sp>
        <p:nvSpPr>
          <p:cNvPr id="3" name="object 3"/>
          <p:cNvSpPr txBox="1">
            <a:spLocks noGrp="1"/>
          </p:cNvSpPr>
          <p:nvPr>
            <p:ph type="title"/>
          </p:nvPr>
        </p:nvSpPr>
        <p:spPr>
          <a:xfrm>
            <a:off x="298174" y="218109"/>
            <a:ext cx="11261035" cy="1095428"/>
          </a:xfrm>
          <a:prstGeom prst="rect">
            <a:avLst/>
          </a:prstGeom>
        </p:spPr>
        <p:txBody>
          <a:bodyPr vert="horz" wrap="square" lIns="0" tIns="12700" rIns="0" bIns="0" rtlCol="0">
            <a:spAutoFit/>
          </a:bodyPr>
          <a:lstStyle/>
          <a:p>
            <a:pPr marL="12700">
              <a:lnSpc>
                <a:spcPts val="4105"/>
              </a:lnSpc>
              <a:spcBef>
                <a:spcPts val="100"/>
              </a:spcBef>
            </a:pPr>
            <a:r>
              <a:rPr sz="4800" b="1" dirty="0">
                <a:solidFill>
                  <a:srgbClr val="FFFFFF"/>
                </a:solidFill>
                <a:effectLst>
                  <a:outerShdw blurRad="38100" dist="38100" dir="2700000" algn="tl">
                    <a:srgbClr val="000000">
                      <a:alpha val="43137"/>
                    </a:srgbClr>
                  </a:outerShdw>
                </a:effectLst>
                <a:latin typeface="Calibri"/>
                <a:cs typeface="Calibri"/>
              </a:rPr>
              <a:t>In</a:t>
            </a:r>
            <a:r>
              <a:rPr sz="4800" b="1" spc="-25" dirty="0">
                <a:solidFill>
                  <a:srgbClr val="FFFFFF"/>
                </a:solidFill>
                <a:effectLst>
                  <a:outerShdw blurRad="38100" dist="38100" dir="2700000" algn="tl">
                    <a:srgbClr val="000000">
                      <a:alpha val="43137"/>
                    </a:srgbClr>
                  </a:outerShdw>
                </a:effectLst>
                <a:latin typeface="Calibri"/>
                <a:cs typeface="Calibri"/>
              </a:rPr>
              <a:t> </a:t>
            </a:r>
            <a:r>
              <a:rPr sz="4800" b="1" dirty="0">
                <a:solidFill>
                  <a:srgbClr val="FFFFFF"/>
                </a:solidFill>
                <a:effectLst>
                  <a:outerShdw blurRad="38100" dist="38100" dir="2700000" algn="tl">
                    <a:srgbClr val="000000">
                      <a:alpha val="43137"/>
                    </a:srgbClr>
                  </a:outerShdw>
                </a:effectLst>
                <a:latin typeface="Calibri"/>
                <a:cs typeface="Calibri"/>
              </a:rPr>
              <a:t>a</a:t>
            </a:r>
            <a:r>
              <a:rPr sz="4800" b="1" spc="-20" dirty="0">
                <a:solidFill>
                  <a:srgbClr val="FFFFFF"/>
                </a:solidFill>
                <a:effectLst>
                  <a:outerShdw blurRad="38100" dist="38100" dir="2700000" algn="tl">
                    <a:srgbClr val="000000">
                      <a:alpha val="43137"/>
                    </a:srgbClr>
                  </a:outerShdw>
                </a:effectLst>
                <a:latin typeface="Calibri"/>
                <a:cs typeface="Calibri"/>
              </a:rPr>
              <a:t> </a:t>
            </a:r>
            <a:r>
              <a:rPr sz="4800" b="1" dirty="0">
                <a:solidFill>
                  <a:srgbClr val="FFFFFF"/>
                </a:solidFill>
                <a:effectLst>
                  <a:outerShdw blurRad="38100" dist="38100" dir="2700000" algn="tl">
                    <a:srgbClr val="000000">
                      <a:alpha val="43137"/>
                    </a:srgbClr>
                  </a:outerShdw>
                </a:effectLst>
                <a:latin typeface="Calibri"/>
                <a:cs typeface="Calibri"/>
              </a:rPr>
              <a:t>QCT</a:t>
            </a:r>
            <a:r>
              <a:rPr sz="4800" b="1" spc="-10" dirty="0">
                <a:solidFill>
                  <a:srgbClr val="FFFFFF"/>
                </a:solidFill>
                <a:effectLst>
                  <a:outerShdw blurRad="38100" dist="38100" dir="2700000" algn="tl">
                    <a:srgbClr val="000000">
                      <a:alpha val="43137"/>
                    </a:srgbClr>
                  </a:outerShdw>
                </a:effectLst>
                <a:latin typeface="Calibri"/>
                <a:cs typeface="Calibri"/>
              </a:rPr>
              <a:t> </a:t>
            </a:r>
            <a:r>
              <a:rPr sz="4800" b="1" spc="-5" dirty="0">
                <a:solidFill>
                  <a:srgbClr val="FFFFFF"/>
                </a:solidFill>
                <a:effectLst>
                  <a:outerShdw blurRad="38100" dist="38100" dir="2700000" algn="tl">
                    <a:srgbClr val="000000">
                      <a:alpha val="43137"/>
                    </a:srgbClr>
                  </a:outerShdw>
                </a:effectLst>
                <a:latin typeface="Calibri"/>
                <a:cs typeface="Calibri"/>
              </a:rPr>
              <a:t>or</a:t>
            </a:r>
            <a:r>
              <a:rPr lang="en-US" sz="4800" b="1" spc="-5" dirty="0">
                <a:solidFill>
                  <a:srgbClr val="FFFFFF"/>
                </a:solidFill>
                <a:effectLst>
                  <a:outerShdw blurRad="38100" dist="38100" dir="2700000" algn="tl">
                    <a:srgbClr val="000000">
                      <a:alpha val="43137"/>
                    </a:srgbClr>
                  </a:outerShdw>
                </a:effectLst>
                <a:latin typeface="Calibri"/>
                <a:cs typeface="Calibri"/>
              </a:rPr>
              <a:t> </a:t>
            </a:r>
            <a:r>
              <a:rPr sz="4800" b="1" spc="-10" dirty="0">
                <a:solidFill>
                  <a:srgbClr val="FFFFFF"/>
                </a:solidFill>
                <a:effectLst>
                  <a:outerShdw blurRad="38100" dist="38100" dir="2700000" algn="tl">
                    <a:srgbClr val="000000">
                      <a:alpha val="43137"/>
                    </a:srgbClr>
                  </a:outerShdw>
                </a:effectLst>
                <a:latin typeface="Calibri"/>
                <a:cs typeface="Calibri"/>
              </a:rPr>
              <a:t>Benefiting </a:t>
            </a:r>
            <a:r>
              <a:rPr sz="4800" b="1" spc="-5" dirty="0">
                <a:solidFill>
                  <a:srgbClr val="FFFFFF"/>
                </a:solidFill>
                <a:effectLst>
                  <a:outerShdw blurRad="38100" dist="38100" dir="2700000" algn="tl">
                    <a:srgbClr val="000000">
                      <a:alpha val="43137"/>
                    </a:srgbClr>
                  </a:outerShdw>
                </a:effectLst>
                <a:latin typeface="Calibri"/>
                <a:cs typeface="Calibri"/>
              </a:rPr>
              <a:t>Low-</a:t>
            </a:r>
            <a:r>
              <a:rPr sz="4800" b="1" dirty="0">
                <a:solidFill>
                  <a:srgbClr val="FFFFFF"/>
                </a:solidFill>
                <a:effectLst>
                  <a:outerShdw blurRad="38100" dist="38100" dir="2700000" algn="tl">
                    <a:srgbClr val="000000">
                      <a:alpha val="43137"/>
                    </a:srgbClr>
                  </a:outerShdw>
                </a:effectLst>
                <a:latin typeface="Calibri"/>
                <a:cs typeface="Calibri"/>
              </a:rPr>
              <a:t> </a:t>
            </a:r>
            <a:r>
              <a:rPr sz="4800" b="1" spc="-5" dirty="0">
                <a:solidFill>
                  <a:srgbClr val="FFFFFF"/>
                </a:solidFill>
                <a:effectLst>
                  <a:outerShdw blurRad="38100" dist="38100" dir="2700000" algn="tl">
                    <a:srgbClr val="000000">
                      <a:alpha val="43137"/>
                    </a:srgbClr>
                  </a:outerShdw>
                </a:effectLst>
                <a:latin typeface="Calibri"/>
                <a:cs typeface="Calibri"/>
              </a:rPr>
              <a:t>or </a:t>
            </a:r>
            <a:r>
              <a:rPr sz="4800" b="1" spc="-15" dirty="0">
                <a:solidFill>
                  <a:srgbClr val="FFFFFF"/>
                </a:solidFill>
                <a:effectLst>
                  <a:outerShdw blurRad="38100" dist="38100" dir="2700000" algn="tl">
                    <a:srgbClr val="000000">
                      <a:alpha val="43137"/>
                    </a:srgbClr>
                  </a:outerShdw>
                </a:effectLst>
                <a:latin typeface="Calibri"/>
                <a:cs typeface="Calibri"/>
              </a:rPr>
              <a:t>Moderate-Income</a:t>
            </a:r>
            <a:r>
              <a:rPr sz="4800" b="1" spc="-40" dirty="0">
                <a:solidFill>
                  <a:srgbClr val="FFFFFF"/>
                </a:solidFill>
                <a:effectLst>
                  <a:outerShdw blurRad="38100" dist="38100" dir="2700000" algn="tl">
                    <a:srgbClr val="000000">
                      <a:alpha val="43137"/>
                    </a:srgbClr>
                  </a:outerShdw>
                </a:effectLst>
                <a:latin typeface="Calibri"/>
                <a:cs typeface="Calibri"/>
              </a:rPr>
              <a:t> </a:t>
            </a:r>
            <a:r>
              <a:rPr lang="en-US" sz="4800" b="1" spc="-15" dirty="0">
                <a:solidFill>
                  <a:srgbClr val="FFFFFF"/>
                </a:solidFill>
                <a:effectLst>
                  <a:outerShdw blurRad="38100" dist="38100" dir="2700000" algn="tl">
                    <a:srgbClr val="000000">
                      <a:alpha val="43137"/>
                    </a:srgbClr>
                  </a:outerShdw>
                </a:effectLst>
                <a:latin typeface="Calibri"/>
                <a:cs typeface="Calibri"/>
              </a:rPr>
              <a:t>Residents</a:t>
            </a:r>
            <a:r>
              <a:rPr sz="4800" b="1" spc="-15" dirty="0">
                <a:solidFill>
                  <a:srgbClr val="FFFFFF"/>
                </a:solidFill>
                <a:effectLst>
                  <a:outerShdw blurRad="38100" dist="38100" dir="2700000" algn="tl">
                    <a:srgbClr val="000000">
                      <a:alpha val="43137"/>
                    </a:srgbClr>
                  </a:outerShdw>
                </a:effectLst>
                <a:latin typeface="Calibri"/>
                <a:cs typeface="Calibri"/>
              </a:rPr>
              <a:t>?</a:t>
            </a:r>
            <a:endParaRPr sz="4800" b="1" dirty="0">
              <a:effectLst>
                <a:outerShdw blurRad="38100" dist="38100" dir="2700000" algn="tl">
                  <a:srgbClr val="000000">
                    <a:alpha val="43137"/>
                  </a:srgbClr>
                </a:outerShdw>
              </a:effectLst>
              <a:latin typeface="Calibri"/>
              <a:cs typeface="Calibri"/>
            </a:endParaRPr>
          </a:p>
        </p:txBody>
      </p:sp>
      <p:sp>
        <p:nvSpPr>
          <p:cNvPr id="4" name="object 4"/>
          <p:cNvSpPr txBox="1"/>
          <p:nvPr/>
        </p:nvSpPr>
        <p:spPr>
          <a:xfrm>
            <a:off x="5038388" y="1638226"/>
            <a:ext cx="6959278" cy="4515980"/>
          </a:xfrm>
          <a:prstGeom prst="rect">
            <a:avLst/>
          </a:prstGeom>
        </p:spPr>
        <p:txBody>
          <a:bodyPr vert="horz" wrap="square" lIns="0" tIns="52705" rIns="0" bIns="0" rtlCol="0">
            <a:spAutoFit/>
          </a:bodyPr>
          <a:lstStyle/>
          <a:p>
            <a:pPr marL="241300" indent="-228600">
              <a:lnSpc>
                <a:spcPct val="100000"/>
              </a:lnSpc>
              <a:spcBef>
                <a:spcPts val="415"/>
              </a:spcBef>
              <a:buFont typeface="Arial"/>
              <a:buChar char="•"/>
              <a:tabLst>
                <a:tab pos="240665" algn="l"/>
                <a:tab pos="241300" algn="l"/>
              </a:tabLst>
            </a:pPr>
            <a:r>
              <a:rPr sz="2200" spc="-15" dirty="0">
                <a:latin typeface="Calibri"/>
                <a:cs typeface="Calibri"/>
              </a:rPr>
              <a:t>Programs</a:t>
            </a:r>
            <a:r>
              <a:rPr sz="2200" spc="-5" dirty="0">
                <a:latin typeface="Calibri"/>
                <a:cs typeface="Calibri"/>
              </a:rPr>
              <a:t> </a:t>
            </a:r>
            <a:r>
              <a:rPr sz="2200" spc="-15" dirty="0">
                <a:latin typeface="Calibri"/>
                <a:cs typeface="Calibri"/>
              </a:rPr>
              <a:t>to</a:t>
            </a:r>
            <a:r>
              <a:rPr sz="2200" spc="-10" dirty="0">
                <a:latin typeface="Calibri"/>
                <a:cs typeface="Calibri"/>
              </a:rPr>
              <a:t> </a:t>
            </a:r>
            <a:r>
              <a:rPr sz="2200" spc="-5" dirty="0">
                <a:latin typeface="Calibri"/>
                <a:cs typeface="Calibri"/>
              </a:rPr>
              <a:t>address</a:t>
            </a:r>
            <a:r>
              <a:rPr sz="2200" spc="-25" dirty="0">
                <a:latin typeface="Calibri"/>
                <a:cs typeface="Calibri"/>
              </a:rPr>
              <a:t> </a:t>
            </a:r>
            <a:r>
              <a:rPr sz="2200" spc="-5" dirty="0">
                <a:latin typeface="Calibri"/>
                <a:cs typeface="Calibri"/>
              </a:rPr>
              <a:t>health</a:t>
            </a:r>
            <a:r>
              <a:rPr sz="2200" dirty="0">
                <a:latin typeface="Calibri"/>
                <a:cs typeface="Calibri"/>
              </a:rPr>
              <a:t> </a:t>
            </a:r>
            <a:r>
              <a:rPr sz="2200" spc="-5" dirty="0">
                <a:latin typeface="Calibri"/>
                <a:cs typeface="Calibri"/>
              </a:rPr>
              <a:t>disparities</a:t>
            </a:r>
            <a:endParaRPr sz="2200" dirty="0">
              <a:latin typeface="Calibri"/>
              <a:cs typeface="Calibri"/>
            </a:endParaRPr>
          </a:p>
          <a:p>
            <a:pPr marL="241300" indent="-228600">
              <a:lnSpc>
                <a:spcPct val="100000"/>
              </a:lnSpc>
              <a:spcBef>
                <a:spcPts val="315"/>
              </a:spcBef>
              <a:buFont typeface="Arial"/>
              <a:buChar char="•"/>
              <a:tabLst>
                <a:tab pos="240665" algn="l"/>
                <a:tab pos="241300" algn="l"/>
              </a:tabLst>
            </a:pPr>
            <a:r>
              <a:rPr sz="2200" spc="-15" dirty="0">
                <a:latin typeface="Calibri"/>
                <a:cs typeface="Calibri"/>
              </a:rPr>
              <a:t>Rent,</a:t>
            </a:r>
            <a:r>
              <a:rPr sz="2200" spc="5" dirty="0">
                <a:latin typeface="Calibri"/>
                <a:cs typeface="Calibri"/>
              </a:rPr>
              <a:t> </a:t>
            </a:r>
            <a:r>
              <a:rPr sz="2200" spc="-15" dirty="0">
                <a:latin typeface="Calibri"/>
                <a:cs typeface="Calibri"/>
              </a:rPr>
              <a:t>mortgage</a:t>
            </a:r>
            <a:r>
              <a:rPr sz="2200" spc="35" dirty="0">
                <a:latin typeface="Calibri"/>
                <a:cs typeface="Calibri"/>
              </a:rPr>
              <a:t> </a:t>
            </a:r>
            <a:r>
              <a:rPr sz="2200" spc="-10" dirty="0">
                <a:latin typeface="Calibri"/>
                <a:cs typeface="Calibri"/>
              </a:rPr>
              <a:t>assistance, </a:t>
            </a:r>
            <a:r>
              <a:rPr sz="2200" spc="-5" dirty="0">
                <a:latin typeface="Calibri"/>
                <a:cs typeface="Calibri"/>
              </a:rPr>
              <a:t>utility</a:t>
            </a:r>
            <a:r>
              <a:rPr sz="2200" spc="30" dirty="0">
                <a:latin typeface="Calibri"/>
                <a:cs typeface="Calibri"/>
              </a:rPr>
              <a:t> </a:t>
            </a:r>
            <a:r>
              <a:rPr sz="2200" spc="-10" dirty="0">
                <a:latin typeface="Calibri"/>
                <a:cs typeface="Calibri"/>
              </a:rPr>
              <a:t>bill</a:t>
            </a:r>
            <a:r>
              <a:rPr sz="2200" spc="15" dirty="0">
                <a:latin typeface="Calibri"/>
                <a:cs typeface="Calibri"/>
              </a:rPr>
              <a:t> </a:t>
            </a:r>
            <a:r>
              <a:rPr sz="2200" spc="-10" dirty="0">
                <a:latin typeface="Calibri"/>
                <a:cs typeface="Calibri"/>
              </a:rPr>
              <a:t>subsidies</a:t>
            </a:r>
            <a:endParaRPr sz="2200" dirty="0">
              <a:latin typeface="Calibri"/>
              <a:cs typeface="Calibri"/>
            </a:endParaRPr>
          </a:p>
          <a:p>
            <a:pPr marL="241300" indent="-228600">
              <a:lnSpc>
                <a:spcPct val="100000"/>
              </a:lnSpc>
              <a:spcBef>
                <a:spcPts val="315"/>
              </a:spcBef>
              <a:buFont typeface="Arial"/>
              <a:buChar char="•"/>
              <a:tabLst>
                <a:tab pos="240665" algn="l"/>
                <a:tab pos="241300" algn="l"/>
              </a:tabLst>
            </a:pPr>
            <a:r>
              <a:rPr sz="2200" spc="-10" dirty="0">
                <a:latin typeface="Calibri"/>
                <a:cs typeface="Calibri"/>
              </a:rPr>
              <a:t>Home</a:t>
            </a:r>
            <a:r>
              <a:rPr sz="2200" spc="20" dirty="0">
                <a:latin typeface="Calibri"/>
                <a:cs typeface="Calibri"/>
              </a:rPr>
              <a:t> </a:t>
            </a:r>
            <a:r>
              <a:rPr sz="2200" spc="-15" dirty="0">
                <a:latin typeface="Calibri"/>
                <a:cs typeface="Calibri"/>
              </a:rPr>
              <a:t>repairs,</a:t>
            </a:r>
            <a:r>
              <a:rPr sz="2200" spc="15" dirty="0">
                <a:latin typeface="Calibri"/>
                <a:cs typeface="Calibri"/>
              </a:rPr>
              <a:t> </a:t>
            </a:r>
            <a:r>
              <a:rPr sz="2200" spc="-10" dirty="0">
                <a:latin typeface="Calibri"/>
                <a:cs typeface="Calibri"/>
              </a:rPr>
              <a:t>weatherization,</a:t>
            </a:r>
            <a:r>
              <a:rPr sz="2200" spc="35" dirty="0">
                <a:latin typeface="Calibri"/>
                <a:cs typeface="Calibri"/>
              </a:rPr>
              <a:t> </a:t>
            </a:r>
            <a:r>
              <a:rPr sz="2200" spc="-10" dirty="0">
                <a:latin typeface="Calibri"/>
                <a:cs typeface="Calibri"/>
              </a:rPr>
              <a:t>remediation</a:t>
            </a:r>
            <a:r>
              <a:rPr sz="2200" spc="20" dirty="0">
                <a:latin typeface="Calibri"/>
                <a:cs typeface="Calibri"/>
              </a:rPr>
              <a:t> </a:t>
            </a:r>
            <a:r>
              <a:rPr sz="2200" spc="-5" dirty="0">
                <a:latin typeface="Calibri"/>
                <a:cs typeface="Calibri"/>
              </a:rPr>
              <a:t>of</a:t>
            </a:r>
            <a:r>
              <a:rPr sz="2200" spc="10" dirty="0">
                <a:latin typeface="Calibri"/>
                <a:cs typeface="Calibri"/>
              </a:rPr>
              <a:t> </a:t>
            </a:r>
            <a:r>
              <a:rPr sz="2200" spc="-5" dirty="0">
                <a:latin typeface="Calibri"/>
                <a:cs typeface="Calibri"/>
              </a:rPr>
              <a:t>lead</a:t>
            </a:r>
            <a:r>
              <a:rPr sz="2200" spc="20" dirty="0">
                <a:latin typeface="Calibri"/>
                <a:cs typeface="Calibri"/>
              </a:rPr>
              <a:t> </a:t>
            </a:r>
            <a:r>
              <a:rPr sz="2200" spc="-10" dirty="0">
                <a:latin typeface="Calibri"/>
                <a:cs typeface="Calibri"/>
              </a:rPr>
              <a:t>paint</a:t>
            </a:r>
            <a:endParaRPr lang="en-US" sz="2200" spc="-10" dirty="0">
              <a:latin typeface="Calibri"/>
              <a:cs typeface="Calibri"/>
            </a:endParaRPr>
          </a:p>
          <a:p>
            <a:pPr marL="241300" indent="-228600">
              <a:lnSpc>
                <a:spcPct val="100000"/>
              </a:lnSpc>
              <a:spcBef>
                <a:spcPts val="315"/>
              </a:spcBef>
              <a:buFont typeface="Arial"/>
              <a:buChar char="•"/>
              <a:tabLst>
                <a:tab pos="240665" algn="l"/>
                <a:tab pos="241300" algn="l"/>
              </a:tabLst>
            </a:pPr>
            <a:r>
              <a:rPr sz="2200" spc="-5" dirty="0">
                <a:latin typeface="Calibri"/>
                <a:cs typeface="Calibri"/>
              </a:rPr>
              <a:t>Job </a:t>
            </a:r>
            <a:r>
              <a:rPr sz="2200" spc="-10" dirty="0">
                <a:latin typeface="Calibri"/>
                <a:cs typeface="Calibri"/>
              </a:rPr>
              <a:t>training</a:t>
            </a:r>
            <a:r>
              <a:rPr sz="2200" spc="15" dirty="0">
                <a:latin typeface="Calibri"/>
                <a:cs typeface="Calibri"/>
              </a:rPr>
              <a:t> </a:t>
            </a:r>
            <a:r>
              <a:rPr sz="2200" spc="-15" dirty="0">
                <a:latin typeface="Calibri"/>
                <a:cs typeface="Calibri"/>
              </a:rPr>
              <a:t>to</a:t>
            </a:r>
            <a:r>
              <a:rPr sz="2200" spc="5" dirty="0">
                <a:latin typeface="Calibri"/>
                <a:cs typeface="Calibri"/>
              </a:rPr>
              <a:t> </a:t>
            </a:r>
            <a:r>
              <a:rPr sz="2200" spc="-5" dirty="0">
                <a:latin typeface="Calibri"/>
                <a:cs typeface="Calibri"/>
              </a:rPr>
              <a:t>address</a:t>
            </a:r>
            <a:r>
              <a:rPr sz="2200" spc="-10" dirty="0">
                <a:latin typeface="Calibri"/>
                <a:cs typeface="Calibri"/>
              </a:rPr>
              <a:t> </a:t>
            </a:r>
            <a:r>
              <a:rPr sz="2200" spc="-15" dirty="0">
                <a:latin typeface="Calibri"/>
                <a:cs typeface="Calibri"/>
              </a:rPr>
              <a:t>negative</a:t>
            </a:r>
            <a:r>
              <a:rPr sz="2200" spc="40" dirty="0">
                <a:latin typeface="Calibri"/>
                <a:cs typeface="Calibri"/>
              </a:rPr>
              <a:t> </a:t>
            </a:r>
            <a:r>
              <a:rPr sz="2200" spc="-10" dirty="0">
                <a:latin typeface="Calibri"/>
                <a:cs typeface="Calibri"/>
              </a:rPr>
              <a:t>economic</a:t>
            </a:r>
            <a:r>
              <a:rPr sz="2200" spc="5" dirty="0">
                <a:latin typeface="Calibri"/>
                <a:cs typeface="Calibri"/>
              </a:rPr>
              <a:t> </a:t>
            </a:r>
            <a:r>
              <a:rPr sz="2200" spc="-5" dirty="0">
                <a:latin typeface="Calibri"/>
                <a:cs typeface="Calibri"/>
              </a:rPr>
              <a:t>or public</a:t>
            </a:r>
            <a:r>
              <a:rPr sz="2200" spc="10" dirty="0">
                <a:latin typeface="Calibri"/>
                <a:cs typeface="Calibri"/>
              </a:rPr>
              <a:t> </a:t>
            </a:r>
            <a:r>
              <a:rPr sz="2200" spc="-5" dirty="0">
                <a:latin typeface="Calibri"/>
                <a:cs typeface="Calibri"/>
              </a:rPr>
              <a:t>health </a:t>
            </a:r>
            <a:r>
              <a:rPr sz="2200" spc="-10" dirty="0">
                <a:latin typeface="Calibri"/>
                <a:cs typeface="Calibri"/>
              </a:rPr>
              <a:t>impacts</a:t>
            </a:r>
            <a:r>
              <a:rPr lang="en-US" sz="2200" dirty="0">
                <a:latin typeface="Calibri"/>
                <a:cs typeface="Calibri"/>
              </a:rPr>
              <a:t> </a:t>
            </a:r>
            <a:r>
              <a:rPr sz="2200" spc="-10" dirty="0">
                <a:latin typeface="Calibri"/>
                <a:cs typeface="Calibri"/>
              </a:rPr>
              <a:t>experienced</a:t>
            </a:r>
            <a:r>
              <a:rPr sz="2200" spc="35" dirty="0">
                <a:latin typeface="Calibri"/>
                <a:cs typeface="Calibri"/>
              </a:rPr>
              <a:t> </a:t>
            </a:r>
            <a:r>
              <a:rPr sz="2200" spc="-10" dirty="0">
                <a:latin typeface="Calibri"/>
                <a:cs typeface="Calibri"/>
              </a:rPr>
              <a:t>due</a:t>
            </a:r>
            <a:r>
              <a:rPr sz="2200" spc="5" dirty="0">
                <a:latin typeface="Calibri"/>
                <a:cs typeface="Calibri"/>
              </a:rPr>
              <a:t> </a:t>
            </a:r>
            <a:r>
              <a:rPr sz="2200" spc="-15" dirty="0">
                <a:latin typeface="Calibri"/>
                <a:cs typeface="Calibri"/>
              </a:rPr>
              <a:t>to</a:t>
            </a:r>
            <a:r>
              <a:rPr sz="2200" dirty="0">
                <a:latin typeface="Calibri"/>
                <a:cs typeface="Calibri"/>
              </a:rPr>
              <a:t> </a:t>
            </a:r>
            <a:r>
              <a:rPr sz="2200" spc="-5" dirty="0">
                <a:latin typeface="Calibri"/>
                <a:cs typeface="Calibri"/>
              </a:rPr>
              <a:t>a</a:t>
            </a:r>
            <a:r>
              <a:rPr sz="2200" spc="5" dirty="0">
                <a:latin typeface="Calibri"/>
                <a:cs typeface="Calibri"/>
              </a:rPr>
              <a:t> </a:t>
            </a:r>
            <a:r>
              <a:rPr sz="2200" spc="-20" dirty="0">
                <a:latin typeface="Calibri"/>
                <a:cs typeface="Calibri"/>
              </a:rPr>
              <a:t>worker’s</a:t>
            </a:r>
            <a:r>
              <a:rPr sz="2200" spc="5" dirty="0">
                <a:latin typeface="Calibri"/>
                <a:cs typeface="Calibri"/>
              </a:rPr>
              <a:t> </a:t>
            </a:r>
            <a:r>
              <a:rPr sz="2200" spc="-10" dirty="0">
                <a:latin typeface="Calibri"/>
                <a:cs typeface="Calibri"/>
              </a:rPr>
              <a:t>occupation</a:t>
            </a:r>
            <a:r>
              <a:rPr sz="2200" spc="15" dirty="0">
                <a:latin typeface="Calibri"/>
                <a:cs typeface="Calibri"/>
              </a:rPr>
              <a:t> </a:t>
            </a:r>
            <a:r>
              <a:rPr sz="2200" spc="-5" dirty="0">
                <a:latin typeface="Calibri"/>
                <a:cs typeface="Calibri"/>
              </a:rPr>
              <a:t>or</a:t>
            </a:r>
            <a:r>
              <a:rPr sz="2200" dirty="0">
                <a:latin typeface="Calibri"/>
                <a:cs typeface="Calibri"/>
              </a:rPr>
              <a:t> </a:t>
            </a:r>
            <a:r>
              <a:rPr sz="2200" spc="-15" dirty="0">
                <a:latin typeface="Calibri"/>
                <a:cs typeface="Calibri"/>
              </a:rPr>
              <a:t>level</a:t>
            </a:r>
            <a:r>
              <a:rPr sz="2200" spc="30" dirty="0">
                <a:latin typeface="Calibri"/>
                <a:cs typeface="Calibri"/>
              </a:rPr>
              <a:t> </a:t>
            </a:r>
            <a:r>
              <a:rPr sz="2200" spc="-5" dirty="0">
                <a:latin typeface="Calibri"/>
                <a:cs typeface="Calibri"/>
              </a:rPr>
              <a:t>of</a:t>
            </a:r>
            <a:r>
              <a:rPr sz="2200" dirty="0">
                <a:latin typeface="Calibri"/>
                <a:cs typeface="Calibri"/>
              </a:rPr>
              <a:t> </a:t>
            </a:r>
            <a:r>
              <a:rPr sz="2200" spc="-10" dirty="0">
                <a:latin typeface="Calibri"/>
                <a:cs typeface="Calibri"/>
              </a:rPr>
              <a:t>training</a:t>
            </a:r>
            <a:endParaRPr sz="2200" dirty="0">
              <a:latin typeface="Calibri"/>
              <a:cs typeface="Calibri"/>
            </a:endParaRPr>
          </a:p>
          <a:p>
            <a:pPr marL="241300" indent="-228600">
              <a:lnSpc>
                <a:spcPct val="100000"/>
              </a:lnSpc>
              <a:spcBef>
                <a:spcPts val="325"/>
              </a:spcBef>
              <a:buFont typeface="Arial"/>
              <a:buChar char="•"/>
              <a:tabLst>
                <a:tab pos="240665" algn="l"/>
                <a:tab pos="241300" algn="l"/>
              </a:tabLst>
            </a:pPr>
            <a:r>
              <a:rPr sz="2200" spc="-15" dirty="0">
                <a:latin typeface="Calibri"/>
                <a:cs typeface="Calibri"/>
              </a:rPr>
              <a:t>Affordable</a:t>
            </a:r>
            <a:r>
              <a:rPr sz="2200" spc="-10" dirty="0">
                <a:latin typeface="Calibri"/>
                <a:cs typeface="Calibri"/>
              </a:rPr>
              <a:t> housing</a:t>
            </a:r>
            <a:endParaRPr sz="2200" dirty="0">
              <a:latin typeface="Calibri"/>
              <a:cs typeface="Calibri"/>
            </a:endParaRPr>
          </a:p>
          <a:p>
            <a:pPr marL="241300" indent="-228600">
              <a:lnSpc>
                <a:spcPct val="100000"/>
              </a:lnSpc>
              <a:spcBef>
                <a:spcPts val="315"/>
              </a:spcBef>
              <a:buFont typeface="Arial"/>
              <a:buChar char="•"/>
              <a:tabLst>
                <a:tab pos="240665" algn="l"/>
                <a:tab pos="241300" algn="l"/>
              </a:tabLst>
            </a:pPr>
            <a:r>
              <a:rPr sz="2200" spc="-15" dirty="0">
                <a:latin typeface="Calibri"/>
                <a:cs typeface="Calibri"/>
              </a:rPr>
              <a:t>Programs</a:t>
            </a:r>
            <a:r>
              <a:rPr sz="2200" dirty="0">
                <a:latin typeface="Calibri"/>
                <a:cs typeface="Calibri"/>
              </a:rPr>
              <a:t> </a:t>
            </a:r>
            <a:r>
              <a:rPr sz="2200" spc="-15" dirty="0">
                <a:latin typeface="Calibri"/>
                <a:cs typeface="Calibri"/>
              </a:rPr>
              <a:t>to</a:t>
            </a:r>
            <a:r>
              <a:rPr sz="2200" spc="-5" dirty="0">
                <a:latin typeface="Calibri"/>
                <a:cs typeface="Calibri"/>
              </a:rPr>
              <a:t> </a:t>
            </a:r>
            <a:r>
              <a:rPr sz="2200" spc="-10" dirty="0">
                <a:latin typeface="Calibri"/>
                <a:cs typeface="Calibri"/>
              </a:rPr>
              <a:t>support </a:t>
            </a:r>
            <a:r>
              <a:rPr sz="2200" spc="-5" dirty="0">
                <a:latin typeface="Calibri"/>
                <a:cs typeface="Calibri"/>
              </a:rPr>
              <a:t>educational disparities</a:t>
            </a:r>
            <a:endParaRPr sz="2200" dirty="0">
              <a:latin typeface="Calibri"/>
              <a:cs typeface="Calibri"/>
            </a:endParaRPr>
          </a:p>
          <a:p>
            <a:pPr marL="241300" indent="-228600">
              <a:lnSpc>
                <a:spcPct val="100000"/>
              </a:lnSpc>
              <a:spcBef>
                <a:spcPts val="310"/>
              </a:spcBef>
              <a:buFont typeface="Arial"/>
              <a:buChar char="•"/>
              <a:tabLst>
                <a:tab pos="240665" algn="l"/>
                <a:tab pos="241300" algn="l"/>
              </a:tabLst>
            </a:pPr>
            <a:r>
              <a:rPr sz="2200" spc="-10" dirty="0">
                <a:latin typeface="Calibri"/>
                <a:cs typeface="Calibri"/>
              </a:rPr>
              <a:t>Community</a:t>
            </a:r>
            <a:r>
              <a:rPr sz="2200" spc="-5" dirty="0">
                <a:latin typeface="Calibri"/>
                <a:cs typeface="Calibri"/>
              </a:rPr>
              <a:t> </a:t>
            </a:r>
            <a:r>
              <a:rPr sz="2200" spc="-10" dirty="0">
                <a:latin typeface="Calibri"/>
                <a:cs typeface="Calibri"/>
              </a:rPr>
              <a:t>intervention</a:t>
            </a:r>
            <a:r>
              <a:rPr sz="2200" spc="30" dirty="0">
                <a:latin typeface="Calibri"/>
                <a:cs typeface="Calibri"/>
              </a:rPr>
              <a:t> </a:t>
            </a:r>
            <a:r>
              <a:rPr sz="2200" spc="-15" dirty="0">
                <a:latin typeface="Calibri"/>
                <a:cs typeface="Calibri"/>
              </a:rPr>
              <a:t>programs</a:t>
            </a:r>
            <a:endParaRPr sz="2200" dirty="0">
              <a:latin typeface="Calibri"/>
              <a:cs typeface="Calibri"/>
            </a:endParaRPr>
          </a:p>
          <a:p>
            <a:pPr marL="241300" indent="-228600">
              <a:lnSpc>
                <a:spcPct val="100000"/>
              </a:lnSpc>
              <a:spcBef>
                <a:spcPts val="325"/>
              </a:spcBef>
              <a:buFont typeface="Arial"/>
              <a:buChar char="•"/>
              <a:tabLst>
                <a:tab pos="240665" algn="l"/>
                <a:tab pos="241300" algn="l"/>
              </a:tabLst>
            </a:pPr>
            <a:r>
              <a:rPr sz="2200" spc="-15" dirty="0">
                <a:latin typeface="Calibri"/>
                <a:cs typeface="Calibri"/>
              </a:rPr>
              <a:t>Behavioral</a:t>
            </a:r>
            <a:r>
              <a:rPr sz="2200" spc="30" dirty="0">
                <a:latin typeface="Calibri"/>
                <a:cs typeface="Calibri"/>
              </a:rPr>
              <a:t> </a:t>
            </a:r>
            <a:r>
              <a:rPr sz="2200" spc="-5" dirty="0">
                <a:latin typeface="Calibri"/>
                <a:cs typeface="Calibri"/>
              </a:rPr>
              <a:t>and </a:t>
            </a:r>
            <a:r>
              <a:rPr sz="2200" spc="-10" dirty="0">
                <a:latin typeface="Calibri"/>
                <a:cs typeface="Calibri"/>
              </a:rPr>
              <a:t>mental </a:t>
            </a:r>
            <a:r>
              <a:rPr sz="2200" spc="-5" dirty="0">
                <a:latin typeface="Calibri"/>
                <a:cs typeface="Calibri"/>
              </a:rPr>
              <a:t>health</a:t>
            </a:r>
            <a:r>
              <a:rPr sz="2200" spc="5" dirty="0">
                <a:latin typeface="Calibri"/>
                <a:cs typeface="Calibri"/>
              </a:rPr>
              <a:t> </a:t>
            </a:r>
            <a:r>
              <a:rPr sz="2200" spc="-15" dirty="0">
                <a:latin typeface="Calibri"/>
                <a:cs typeface="Calibri"/>
              </a:rPr>
              <a:t>programs</a:t>
            </a:r>
            <a:endParaRPr sz="2200" dirty="0">
              <a:latin typeface="Calibri"/>
              <a:cs typeface="Calibri"/>
            </a:endParaRPr>
          </a:p>
          <a:p>
            <a:pPr marL="241300" indent="-228600">
              <a:lnSpc>
                <a:spcPct val="100000"/>
              </a:lnSpc>
              <a:spcBef>
                <a:spcPts val="315"/>
              </a:spcBef>
              <a:buFont typeface="Arial"/>
              <a:buChar char="•"/>
              <a:tabLst>
                <a:tab pos="240665" algn="l"/>
                <a:tab pos="241300" algn="l"/>
              </a:tabLst>
            </a:pPr>
            <a:r>
              <a:rPr sz="2200" spc="-15" dirty="0">
                <a:latin typeface="Calibri"/>
                <a:cs typeface="Calibri"/>
              </a:rPr>
              <a:t>Investments</a:t>
            </a:r>
            <a:r>
              <a:rPr sz="2200" spc="20" dirty="0">
                <a:latin typeface="Calibri"/>
                <a:cs typeface="Calibri"/>
              </a:rPr>
              <a:t> </a:t>
            </a:r>
            <a:r>
              <a:rPr sz="2200" spc="-5" dirty="0">
                <a:latin typeface="Calibri"/>
                <a:cs typeface="Calibri"/>
              </a:rPr>
              <a:t>in</a:t>
            </a:r>
            <a:r>
              <a:rPr sz="2200" spc="10" dirty="0">
                <a:latin typeface="Calibri"/>
                <a:cs typeface="Calibri"/>
              </a:rPr>
              <a:t> </a:t>
            </a:r>
            <a:r>
              <a:rPr sz="2200" spc="-10" dirty="0">
                <a:latin typeface="Calibri"/>
                <a:cs typeface="Calibri"/>
              </a:rPr>
              <a:t>parks,</a:t>
            </a:r>
            <a:r>
              <a:rPr sz="2200" spc="-5" dirty="0">
                <a:latin typeface="Calibri"/>
                <a:cs typeface="Calibri"/>
              </a:rPr>
              <a:t> </a:t>
            </a:r>
            <a:r>
              <a:rPr sz="2200" spc="-15" dirty="0">
                <a:latin typeface="Calibri"/>
                <a:cs typeface="Calibri"/>
              </a:rPr>
              <a:t>greenways,</a:t>
            </a:r>
            <a:r>
              <a:rPr sz="2200" spc="30" dirty="0">
                <a:latin typeface="Calibri"/>
                <a:cs typeface="Calibri"/>
              </a:rPr>
              <a:t> </a:t>
            </a:r>
            <a:r>
              <a:rPr sz="2200" spc="-5" dirty="0">
                <a:latin typeface="Calibri"/>
                <a:cs typeface="Calibri"/>
              </a:rPr>
              <a:t>and</a:t>
            </a:r>
            <a:r>
              <a:rPr sz="2200" spc="5" dirty="0">
                <a:latin typeface="Calibri"/>
                <a:cs typeface="Calibri"/>
              </a:rPr>
              <a:t> </a:t>
            </a:r>
            <a:r>
              <a:rPr sz="2200" spc="-10" dirty="0">
                <a:latin typeface="Calibri"/>
                <a:cs typeface="Calibri"/>
              </a:rPr>
              <a:t>other</a:t>
            </a:r>
            <a:r>
              <a:rPr sz="2200" spc="5" dirty="0">
                <a:latin typeface="Calibri"/>
                <a:cs typeface="Calibri"/>
              </a:rPr>
              <a:t> </a:t>
            </a:r>
            <a:r>
              <a:rPr sz="2200" spc="-10" dirty="0">
                <a:latin typeface="Calibri"/>
                <a:cs typeface="Calibri"/>
              </a:rPr>
              <a:t>public</a:t>
            </a:r>
            <a:r>
              <a:rPr sz="2200" spc="20" dirty="0">
                <a:latin typeface="Calibri"/>
                <a:cs typeface="Calibri"/>
              </a:rPr>
              <a:t> </a:t>
            </a:r>
            <a:r>
              <a:rPr sz="2200" spc="-10" dirty="0">
                <a:latin typeface="Calibri"/>
                <a:cs typeface="Calibri"/>
              </a:rPr>
              <a:t>facilities</a:t>
            </a:r>
            <a:endParaRPr sz="2200" dirty="0">
              <a:latin typeface="Calibri"/>
              <a:cs typeface="Calibri"/>
            </a:endParaRPr>
          </a:p>
          <a:p>
            <a:pPr marL="241300" indent="-228600">
              <a:lnSpc>
                <a:spcPct val="100000"/>
              </a:lnSpc>
              <a:spcBef>
                <a:spcPts val="310"/>
              </a:spcBef>
              <a:buFont typeface="Arial"/>
              <a:buChar char="•"/>
              <a:tabLst>
                <a:tab pos="240665" algn="l"/>
                <a:tab pos="241300" algn="l"/>
              </a:tabLst>
            </a:pPr>
            <a:r>
              <a:rPr sz="2200" spc="-15" dirty="0">
                <a:latin typeface="Calibri"/>
                <a:cs typeface="Calibri"/>
              </a:rPr>
              <a:t>Programs</a:t>
            </a:r>
            <a:r>
              <a:rPr sz="2200" spc="5" dirty="0">
                <a:latin typeface="Calibri"/>
                <a:cs typeface="Calibri"/>
              </a:rPr>
              <a:t> </a:t>
            </a:r>
            <a:r>
              <a:rPr sz="2200" spc="-15" dirty="0">
                <a:latin typeface="Calibri"/>
                <a:cs typeface="Calibri"/>
              </a:rPr>
              <a:t>promoting</a:t>
            </a:r>
            <a:r>
              <a:rPr sz="2200" spc="25" dirty="0">
                <a:latin typeface="Calibri"/>
                <a:cs typeface="Calibri"/>
              </a:rPr>
              <a:t> </a:t>
            </a:r>
            <a:r>
              <a:rPr sz="2200" spc="-5" dirty="0">
                <a:latin typeface="Calibri"/>
                <a:cs typeface="Calibri"/>
              </a:rPr>
              <a:t>health</a:t>
            </a:r>
            <a:r>
              <a:rPr lang="en-US" sz="2200" spc="-5" dirty="0">
                <a:latin typeface="Calibri"/>
                <a:cs typeface="Calibri"/>
              </a:rPr>
              <a:t>y</a:t>
            </a:r>
            <a:r>
              <a:rPr sz="2200" spc="10" dirty="0">
                <a:latin typeface="Calibri"/>
                <a:cs typeface="Calibri"/>
              </a:rPr>
              <a:t> </a:t>
            </a:r>
            <a:r>
              <a:rPr sz="2200" spc="-5" dirty="0">
                <a:latin typeface="Calibri"/>
                <a:cs typeface="Calibri"/>
              </a:rPr>
              <a:t>childhood</a:t>
            </a:r>
            <a:r>
              <a:rPr sz="2200" spc="10" dirty="0">
                <a:latin typeface="Calibri"/>
                <a:cs typeface="Calibri"/>
              </a:rPr>
              <a:t> </a:t>
            </a:r>
            <a:r>
              <a:rPr sz="2200" spc="-15" dirty="0">
                <a:latin typeface="Calibri"/>
                <a:cs typeface="Calibri"/>
              </a:rPr>
              <a:t>environments</a:t>
            </a:r>
            <a:endParaRPr sz="2200" dirty="0">
              <a:latin typeface="Calibri"/>
              <a:cs typeface="Calibri"/>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74" y="2124545"/>
            <a:ext cx="4404193" cy="3471185"/>
          </a:xfrm>
          <a:prstGeom prst="rect">
            <a:avLst/>
          </a:prstGeom>
          <a:ln w="95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709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0" y="0"/>
            <a:ext cx="12192000" cy="1571625"/>
          </a:xfrm>
          <a:custGeom>
            <a:avLst/>
            <a:gdLst/>
            <a:ahLst/>
            <a:cxnLst/>
            <a:rect l="l" t="t" r="r" b="b"/>
            <a:pathLst>
              <a:path w="12192000" h="1571625">
                <a:moveTo>
                  <a:pt x="12192000" y="0"/>
                </a:moveTo>
                <a:lnTo>
                  <a:pt x="0" y="0"/>
                </a:lnTo>
                <a:lnTo>
                  <a:pt x="0" y="1571244"/>
                </a:lnTo>
                <a:lnTo>
                  <a:pt x="12192000" y="1571244"/>
                </a:lnTo>
                <a:lnTo>
                  <a:pt x="12192000" y="0"/>
                </a:lnTo>
                <a:close/>
              </a:path>
            </a:pathLst>
          </a:custGeom>
          <a:solidFill>
            <a:srgbClr val="585858"/>
          </a:solidFill>
        </p:spPr>
        <p:txBody>
          <a:bodyPr wrap="square" lIns="0" tIns="0" rIns="0" bIns="0" rtlCol="0"/>
          <a:lstStyle/>
          <a:p>
            <a:endParaRPr/>
          </a:p>
        </p:txBody>
      </p:sp>
      <p:sp>
        <p:nvSpPr>
          <p:cNvPr id="5" name="object 3"/>
          <p:cNvSpPr txBox="1">
            <a:spLocks/>
          </p:cNvSpPr>
          <p:nvPr/>
        </p:nvSpPr>
        <p:spPr>
          <a:xfrm>
            <a:off x="279513" y="500990"/>
            <a:ext cx="11261035" cy="569643"/>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ts val="4105"/>
              </a:lnSpc>
              <a:spcBef>
                <a:spcPts val="100"/>
              </a:spcBef>
            </a:pPr>
            <a:r>
              <a:rPr lang="en-US" sz="4800" b="1" dirty="0" smtClean="0">
                <a:solidFill>
                  <a:srgbClr val="FFFFFF"/>
                </a:solidFill>
                <a:effectLst>
                  <a:outerShdw blurRad="38100" dist="38100" dir="2700000" algn="tl">
                    <a:srgbClr val="000000">
                      <a:alpha val="43137"/>
                    </a:srgbClr>
                  </a:outerShdw>
                </a:effectLst>
                <a:latin typeface="Calibri"/>
                <a:cs typeface="Calibri"/>
              </a:rPr>
              <a:t>Public Parks &amp; Plazas </a:t>
            </a:r>
            <a:endParaRPr lang="en-US" sz="4800" b="1" dirty="0">
              <a:effectLst>
                <a:outerShdw blurRad="38100" dist="38100" dir="2700000" algn="tl">
                  <a:srgbClr val="000000">
                    <a:alpha val="43137"/>
                  </a:srgbClr>
                </a:outerShdw>
              </a:effectLst>
              <a:latin typeface="Calibri"/>
              <a:cs typeface="Calibri"/>
            </a:endParaRPr>
          </a:p>
        </p:txBody>
      </p:sp>
      <p:sp>
        <p:nvSpPr>
          <p:cNvPr id="7" name="object 8"/>
          <p:cNvSpPr txBox="1"/>
          <p:nvPr/>
        </p:nvSpPr>
        <p:spPr>
          <a:xfrm>
            <a:off x="107151" y="1756263"/>
            <a:ext cx="11929339" cy="847540"/>
          </a:xfrm>
          <a:prstGeom prst="rect">
            <a:avLst/>
          </a:prstGeom>
          <a:solidFill>
            <a:schemeClr val="accent4">
              <a:lumMod val="40000"/>
              <a:lumOff val="60000"/>
              <a:alpha val="90000"/>
            </a:schemeClr>
          </a:solidFill>
          <a:ln w="12700">
            <a:solidFill>
              <a:schemeClr val="bg1">
                <a:lumMod val="85000"/>
              </a:schemeClr>
            </a:solidFill>
          </a:ln>
          <a:effectLst>
            <a:outerShdw blurRad="50800" dist="38100" dir="2700000" algn="tl" rotWithShape="0">
              <a:prstClr val="black">
                <a:alpha val="40000"/>
              </a:prstClr>
            </a:outerShdw>
          </a:effectLst>
        </p:spPr>
        <p:txBody>
          <a:bodyPr vert="horz" wrap="square" lIns="0" tIns="166370" rIns="0" bIns="0" rtlCol="0" anchor="t">
            <a:spAutoFit/>
          </a:bodyPr>
          <a:lstStyle/>
          <a:p>
            <a:pPr marL="177800" marR="307340">
              <a:lnSpc>
                <a:spcPct val="91500"/>
              </a:lnSpc>
              <a:spcBef>
                <a:spcPts val="1310"/>
              </a:spcBef>
            </a:pPr>
            <a:r>
              <a:rPr lang="en-US" sz="2400" spc="-5" dirty="0" smtClean="0">
                <a:latin typeface="Calibri"/>
                <a:cs typeface="Calibri"/>
              </a:rPr>
              <a:t>In QCT to </a:t>
            </a:r>
            <a:r>
              <a:rPr lang="en-US" sz="2400" b="1" spc="-5" dirty="0" smtClean="0">
                <a:solidFill>
                  <a:schemeClr val="accent6">
                    <a:lumMod val="50000"/>
                  </a:schemeClr>
                </a:solidFill>
                <a:latin typeface="Calibri"/>
                <a:cs typeface="Calibri"/>
              </a:rPr>
              <a:t>“build stronger communities” </a:t>
            </a:r>
            <a:r>
              <a:rPr lang="en-US" sz="2400" spc="-5" dirty="0" smtClean="0">
                <a:latin typeface="Calibri"/>
                <a:cs typeface="Calibri"/>
              </a:rPr>
              <a:t>and services to address “social determinants of health</a:t>
            </a:r>
            <a:r>
              <a:rPr lang="en-US" sz="2400" spc="-5" dirty="0" smtClean="0">
                <a:latin typeface="Calibri"/>
                <a:cs typeface="Calibri"/>
              </a:rPr>
              <a:t>”, i.e. </a:t>
            </a:r>
            <a:r>
              <a:rPr lang="en-US" sz="2400" spc="-5" dirty="0" smtClean="0">
                <a:latin typeface="Calibri"/>
                <a:cs typeface="Calibri"/>
              </a:rPr>
              <a:t>“parks, public plazas, and other public outdoor recreation” (IFR </a:t>
            </a:r>
            <a:r>
              <a:rPr lang="en-US" sz="2400" spc="-5" dirty="0" err="1" smtClean="0">
                <a:latin typeface="Calibri"/>
                <a:cs typeface="Calibri"/>
              </a:rPr>
              <a:t>fn</a:t>
            </a:r>
            <a:r>
              <a:rPr lang="en-US" sz="2400" spc="-5" dirty="0" smtClean="0">
                <a:latin typeface="Calibri"/>
                <a:cs typeface="Calibri"/>
              </a:rPr>
              <a:t> 49, FAQ 2.18)</a:t>
            </a:r>
            <a:endParaRPr sz="2400" dirty="0">
              <a:latin typeface="Calibri"/>
              <a:cs typeface="Calibri"/>
            </a:endParaRPr>
          </a:p>
        </p:txBody>
      </p:sp>
      <p:sp>
        <p:nvSpPr>
          <p:cNvPr id="8" name="object 8"/>
          <p:cNvSpPr txBox="1"/>
          <p:nvPr/>
        </p:nvSpPr>
        <p:spPr>
          <a:xfrm>
            <a:off x="573681" y="2788441"/>
            <a:ext cx="7721233" cy="1187313"/>
          </a:xfrm>
          <a:prstGeom prst="rect">
            <a:avLst/>
          </a:prstGeom>
          <a:solidFill>
            <a:schemeClr val="accent2">
              <a:lumMod val="40000"/>
              <a:lumOff val="60000"/>
              <a:alpha val="90000"/>
            </a:schemeClr>
          </a:solidFill>
          <a:ln w="12700">
            <a:solidFill>
              <a:schemeClr val="bg1">
                <a:lumMod val="85000"/>
              </a:schemeClr>
            </a:solidFill>
          </a:ln>
          <a:effectLst>
            <a:outerShdw blurRad="50800" dist="38100" dir="2700000" algn="tl" rotWithShape="0">
              <a:prstClr val="black">
                <a:alpha val="40000"/>
              </a:prstClr>
            </a:outerShdw>
          </a:effectLst>
        </p:spPr>
        <p:txBody>
          <a:bodyPr vert="horz" wrap="square" lIns="0" tIns="166370" rIns="0" bIns="0" rtlCol="0">
            <a:spAutoFit/>
          </a:bodyPr>
          <a:lstStyle/>
          <a:p>
            <a:pPr marL="177800" marR="307340">
              <a:lnSpc>
                <a:spcPct val="91500"/>
              </a:lnSpc>
              <a:spcBef>
                <a:spcPts val="1310"/>
              </a:spcBef>
            </a:pPr>
            <a:r>
              <a:rPr lang="en-US" sz="2400" spc="-5" dirty="0" smtClean="0">
                <a:latin typeface="Calibri"/>
                <a:cs typeface="Calibri"/>
              </a:rPr>
              <a:t>Assistance to </a:t>
            </a:r>
            <a:r>
              <a:rPr lang="en-US" sz="2400" b="1" spc="-5" dirty="0" smtClean="0">
                <a:solidFill>
                  <a:schemeClr val="accent1">
                    <a:lumMod val="75000"/>
                  </a:schemeClr>
                </a:solidFill>
                <a:latin typeface="Calibri"/>
                <a:cs typeface="Calibri"/>
              </a:rPr>
              <a:t>small businesses</a:t>
            </a:r>
            <a:r>
              <a:rPr lang="en-US" sz="2400" spc="-5" dirty="0" smtClean="0">
                <a:latin typeface="Calibri"/>
                <a:cs typeface="Calibri"/>
              </a:rPr>
              <a:t>, </a:t>
            </a:r>
            <a:r>
              <a:rPr lang="en-US" sz="2400" spc="-5" dirty="0" smtClean="0">
                <a:latin typeface="Calibri"/>
                <a:cs typeface="Calibri"/>
              </a:rPr>
              <a:t>could </a:t>
            </a:r>
            <a:r>
              <a:rPr lang="en-US" sz="2400" spc="-5" dirty="0" smtClean="0">
                <a:latin typeface="Calibri"/>
                <a:cs typeface="Calibri"/>
              </a:rPr>
              <a:t>include outdoor spaces for </a:t>
            </a:r>
            <a:r>
              <a:rPr lang="en-US" sz="2400" b="1" spc="-5" dirty="0" smtClean="0">
                <a:solidFill>
                  <a:schemeClr val="accent5">
                    <a:lumMod val="50000"/>
                  </a:schemeClr>
                </a:solidFill>
                <a:latin typeface="Calibri"/>
                <a:cs typeface="Calibri"/>
              </a:rPr>
              <a:t>COVID-19 mitigation </a:t>
            </a:r>
            <a:r>
              <a:rPr lang="en-US" sz="2400" spc="-5" dirty="0" smtClean="0">
                <a:latin typeface="Calibri"/>
                <a:cs typeface="Calibri"/>
              </a:rPr>
              <a:t>or to improve </a:t>
            </a:r>
            <a:r>
              <a:rPr lang="en-US" sz="2400" b="1" spc="-5" dirty="0" smtClean="0">
                <a:solidFill>
                  <a:schemeClr val="accent5">
                    <a:lumMod val="50000"/>
                  </a:schemeClr>
                </a:solidFill>
                <a:latin typeface="Calibri"/>
                <a:cs typeface="Calibri"/>
              </a:rPr>
              <a:t>built environment </a:t>
            </a:r>
            <a:r>
              <a:rPr lang="en-US" sz="2400" spc="-5" dirty="0" smtClean="0">
                <a:latin typeface="Calibri"/>
                <a:cs typeface="Calibri"/>
              </a:rPr>
              <a:t>of neighborhood (FAQ 2.18)</a:t>
            </a:r>
            <a:endParaRPr sz="2400" dirty="0">
              <a:latin typeface="Calibri"/>
              <a:cs typeface="Calibri"/>
            </a:endParaRPr>
          </a:p>
        </p:txBody>
      </p:sp>
      <p:sp>
        <p:nvSpPr>
          <p:cNvPr id="9" name="object 8"/>
          <p:cNvSpPr txBox="1"/>
          <p:nvPr/>
        </p:nvSpPr>
        <p:spPr>
          <a:xfrm>
            <a:off x="1173953" y="4160392"/>
            <a:ext cx="5217518" cy="847540"/>
          </a:xfrm>
          <a:prstGeom prst="rect">
            <a:avLst/>
          </a:prstGeom>
          <a:solidFill>
            <a:schemeClr val="accent1">
              <a:lumMod val="40000"/>
              <a:lumOff val="60000"/>
              <a:alpha val="90000"/>
            </a:schemeClr>
          </a:solidFill>
          <a:ln w="12700">
            <a:solidFill>
              <a:schemeClr val="bg1">
                <a:lumMod val="85000"/>
              </a:schemeClr>
            </a:solidFill>
          </a:ln>
          <a:effectLst>
            <a:outerShdw blurRad="50800" dist="38100" dir="2700000" algn="tl" rotWithShape="0">
              <a:prstClr val="black">
                <a:alpha val="40000"/>
              </a:prstClr>
            </a:outerShdw>
          </a:effectLst>
        </p:spPr>
        <p:txBody>
          <a:bodyPr vert="horz" wrap="square" lIns="0" tIns="166370" rIns="0" bIns="0" rtlCol="0">
            <a:spAutoFit/>
          </a:bodyPr>
          <a:lstStyle/>
          <a:p>
            <a:pPr marL="177800" marR="307340">
              <a:lnSpc>
                <a:spcPct val="91500"/>
              </a:lnSpc>
              <a:spcBef>
                <a:spcPts val="1310"/>
              </a:spcBef>
            </a:pPr>
            <a:r>
              <a:rPr lang="en-US" sz="2400" b="1" spc="-5" dirty="0" smtClean="0">
                <a:latin typeface="Calibri"/>
                <a:cs typeface="Calibri"/>
              </a:rPr>
              <a:t>Other: Damage or increased maintenance needs (FAQ 2.18)</a:t>
            </a:r>
            <a:endParaRPr sz="2400" b="1" dirty="0">
              <a:latin typeface="Calibri"/>
              <a:cs typeface="Calibri"/>
            </a:endParaRPr>
          </a:p>
        </p:txBody>
      </p:sp>
      <p:pic>
        <p:nvPicPr>
          <p:cNvPr id="12" name="Picture 11" descr="Black and Brown Wooden Bench Photo · Free Stock Phot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2626" y="4149925"/>
            <a:ext cx="3831228" cy="25541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8860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80032"/>
            <a:ext cx="12193905" cy="1597660"/>
          </a:xfrm>
          <a:custGeom>
            <a:avLst/>
            <a:gdLst/>
            <a:ahLst/>
            <a:cxnLst/>
            <a:rect l="l" t="t" r="r" b="b"/>
            <a:pathLst>
              <a:path w="12193905" h="1597660">
                <a:moveTo>
                  <a:pt x="12193524" y="0"/>
                </a:moveTo>
                <a:lnTo>
                  <a:pt x="0" y="0"/>
                </a:lnTo>
                <a:lnTo>
                  <a:pt x="0" y="1597152"/>
                </a:lnTo>
                <a:lnTo>
                  <a:pt x="12193524" y="1597152"/>
                </a:lnTo>
                <a:lnTo>
                  <a:pt x="12193524" y="0"/>
                </a:lnTo>
                <a:close/>
              </a:path>
            </a:pathLst>
          </a:custGeom>
          <a:solidFill>
            <a:srgbClr val="585858"/>
          </a:solidFill>
        </p:spPr>
        <p:txBody>
          <a:bodyPr wrap="square" lIns="0" tIns="0" rIns="0" bIns="0" rtlCol="0"/>
          <a:lstStyle/>
          <a:p>
            <a:endParaRPr/>
          </a:p>
        </p:txBody>
      </p:sp>
      <p:sp>
        <p:nvSpPr>
          <p:cNvPr id="3" name="object 3"/>
          <p:cNvSpPr txBox="1"/>
          <p:nvPr/>
        </p:nvSpPr>
        <p:spPr>
          <a:xfrm>
            <a:off x="421640" y="1939899"/>
            <a:ext cx="11682095" cy="1153160"/>
          </a:xfrm>
          <a:prstGeom prst="rect">
            <a:avLst/>
          </a:prstGeom>
        </p:spPr>
        <p:txBody>
          <a:bodyPr vert="horz" wrap="square" lIns="0" tIns="12700" rIns="0" bIns="0" rtlCol="0">
            <a:spAutoFit/>
          </a:bodyPr>
          <a:lstStyle/>
          <a:p>
            <a:pPr marL="12700" marR="5080">
              <a:lnSpc>
                <a:spcPct val="115599"/>
              </a:lnSpc>
              <a:spcBef>
                <a:spcPts val="100"/>
              </a:spcBef>
            </a:pPr>
            <a:r>
              <a:rPr sz="3200" spc="-5" dirty="0">
                <a:solidFill>
                  <a:srgbClr val="FFFFFF"/>
                </a:solidFill>
                <a:latin typeface="Calibri"/>
                <a:cs typeface="Calibri"/>
              </a:rPr>
              <a:t>1.What</a:t>
            </a:r>
            <a:r>
              <a:rPr sz="3200" dirty="0">
                <a:solidFill>
                  <a:srgbClr val="FFFFFF"/>
                </a:solidFill>
                <a:latin typeface="Calibri"/>
                <a:cs typeface="Calibri"/>
              </a:rPr>
              <a:t> is</a:t>
            </a:r>
            <a:r>
              <a:rPr sz="3200" spc="5" dirty="0">
                <a:solidFill>
                  <a:srgbClr val="FFFFFF"/>
                </a:solidFill>
                <a:latin typeface="Calibri"/>
                <a:cs typeface="Calibri"/>
              </a:rPr>
              <a:t> </a:t>
            </a:r>
            <a:r>
              <a:rPr sz="3200" dirty="0">
                <a:solidFill>
                  <a:srgbClr val="FFFFFF"/>
                </a:solidFill>
                <a:latin typeface="Calibri"/>
                <a:cs typeface="Calibri"/>
              </a:rPr>
              <a:t>the </a:t>
            </a:r>
            <a:r>
              <a:rPr sz="3200" spc="-5" dirty="0">
                <a:solidFill>
                  <a:srgbClr val="FFFFFF"/>
                </a:solidFill>
                <a:latin typeface="Calibri"/>
                <a:cs typeface="Calibri"/>
              </a:rPr>
              <a:t>specific</a:t>
            </a:r>
            <a:r>
              <a:rPr sz="3200" spc="5" dirty="0">
                <a:solidFill>
                  <a:srgbClr val="FFFFFF"/>
                </a:solidFill>
                <a:latin typeface="Calibri"/>
                <a:cs typeface="Calibri"/>
              </a:rPr>
              <a:t> </a:t>
            </a:r>
            <a:r>
              <a:rPr sz="3200" spc="-20" dirty="0">
                <a:solidFill>
                  <a:srgbClr val="FFFFFF"/>
                </a:solidFill>
                <a:latin typeface="Calibri"/>
                <a:cs typeface="Calibri"/>
              </a:rPr>
              <a:t>negative</a:t>
            </a:r>
            <a:r>
              <a:rPr sz="3200" dirty="0">
                <a:solidFill>
                  <a:srgbClr val="FFFFFF"/>
                </a:solidFill>
                <a:latin typeface="Calibri"/>
                <a:cs typeface="Calibri"/>
              </a:rPr>
              <a:t> </a:t>
            </a:r>
            <a:r>
              <a:rPr sz="3200" spc="-5" dirty="0">
                <a:solidFill>
                  <a:srgbClr val="FFFFFF"/>
                </a:solidFill>
                <a:latin typeface="Calibri"/>
                <a:cs typeface="Calibri"/>
              </a:rPr>
              <a:t>economic</a:t>
            </a:r>
            <a:r>
              <a:rPr sz="3200" spc="-20" dirty="0">
                <a:solidFill>
                  <a:srgbClr val="FFFFFF"/>
                </a:solidFill>
                <a:latin typeface="Calibri"/>
                <a:cs typeface="Calibri"/>
              </a:rPr>
              <a:t> </a:t>
            </a:r>
            <a:r>
              <a:rPr sz="3200" dirty="0">
                <a:solidFill>
                  <a:srgbClr val="FFFFFF"/>
                </a:solidFill>
                <a:latin typeface="Calibri"/>
                <a:cs typeface="Calibri"/>
              </a:rPr>
              <a:t>impact</a:t>
            </a:r>
            <a:r>
              <a:rPr sz="3200" spc="25" dirty="0">
                <a:solidFill>
                  <a:srgbClr val="FFFFFF"/>
                </a:solidFill>
                <a:latin typeface="Calibri"/>
                <a:cs typeface="Calibri"/>
              </a:rPr>
              <a:t> </a:t>
            </a:r>
            <a:r>
              <a:rPr sz="3200" spc="-5" dirty="0">
                <a:solidFill>
                  <a:srgbClr val="FFFFFF"/>
                </a:solidFill>
                <a:latin typeface="Calibri"/>
                <a:cs typeface="Calibri"/>
              </a:rPr>
              <a:t>due</a:t>
            </a:r>
            <a:r>
              <a:rPr sz="3200" dirty="0">
                <a:solidFill>
                  <a:srgbClr val="FFFFFF"/>
                </a:solidFill>
                <a:latin typeface="Calibri"/>
                <a:cs typeface="Calibri"/>
              </a:rPr>
              <a:t> </a:t>
            </a:r>
            <a:r>
              <a:rPr sz="3200" spc="-20" dirty="0">
                <a:solidFill>
                  <a:srgbClr val="FFFFFF"/>
                </a:solidFill>
                <a:latin typeface="Calibri"/>
                <a:cs typeface="Calibri"/>
              </a:rPr>
              <a:t>to</a:t>
            </a:r>
            <a:r>
              <a:rPr sz="3200" spc="5" dirty="0">
                <a:solidFill>
                  <a:srgbClr val="FFFFFF"/>
                </a:solidFill>
                <a:latin typeface="Calibri"/>
                <a:cs typeface="Calibri"/>
              </a:rPr>
              <a:t> </a:t>
            </a:r>
            <a:r>
              <a:rPr sz="3200" dirty="0">
                <a:solidFill>
                  <a:srgbClr val="FFFFFF"/>
                </a:solidFill>
                <a:latin typeface="Calibri"/>
                <a:cs typeface="Calibri"/>
              </a:rPr>
              <a:t>the</a:t>
            </a:r>
            <a:r>
              <a:rPr sz="3200" spc="5" dirty="0">
                <a:solidFill>
                  <a:srgbClr val="FFFFFF"/>
                </a:solidFill>
                <a:latin typeface="Calibri"/>
                <a:cs typeface="Calibri"/>
              </a:rPr>
              <a:t> </a:t>
            </a:r>
            <a:r>
              <a:rPr sz="3200" spc="-5" dirty="0">
                <a:solidFill>
                  <a:srgbClr val="FFFFFF"/>
                </a:solidFill>
                <a:latin typeface="Calibri"/>
                <a:cs typeface="Calibri"/>
              </a:rPr>
              <a:t>pandemic? </a:t>
            </a:r>
            <a:r>
              <a:rPr sz="3200" spc="-710" dirty="0">
                <a:solidFill>
                  <a:srgbClr val="FFFFFF"/>
                </a:solidFill>
                <a:latin typeface="Calibri"/>
                <a:cs typeface="Calibri"/>
              </a:rPr>
              <a:t> </a:t>
            </a:r>
            <a:r>
              <a:rPr sz="3200" spc="-5" dirty="0">
                <a:solidFill>
                  <a:srgbClr val="FFFFFF"/>
                </a:solidFill>
                <a:latin typeface="Calibri"/>
                <a:cs typeface="Calibri"/>
              </a:rPr>
              <a:t>2.Does </a:t>
            </a:r>
            <a:r>
              <a:rPr sz="3200" spc="-15" dirty="0">
                <a:solidFill>
                  <a:srgbClr val="FFFFFF"/>
                </a:solidFill>
                <a:latin typeface="Calibri"/>
                <a:cs typeface="Calibri"/>
              </a:rPr>
              <a:t>project</a:t>
            </a:r>
            <a:r>
              <a:rPr sz="3200" spc="-20" dirty="0">
                <a:solidFill>
                  <a:srgbClr val="FFFFFF"/>
                </a:solidFill>
                <a:latin typeface="Calibri"/>
                <a:cs typeface="Calibri"/>
              </a:rPr>
              <a:t> </a:t>
            </a:r>
            <a:r>
              <a:rPr sz="3200" spc="-5" dirty="0">
                <a:solidFill>
                  <a:srgbClr val="FFFFFF"/>
                </a:solidFill>
                <a:latin typeface="Calibri"/>
                <a:cs typeface="Calibri"/>
              </a:rPr>
              <a:t>address</a:t>
            </a:r>
            <a:r>
              <a:rPr sz="3200" dirty="0">
                <a:solidFill>
                  <a:srgbClr val="FFFFFF"/>
                </a:solidFill>
                <a:latin typeface="Calibri"/>
                <a:cs typeface="Calibri"/>
              </a:rPr>
              <a:t> the </a:t>
            </a:r>
            <a:r>
              <a:rPr sz="3200" spc="-20" dirty="0">
                <a:solidFill>
                  <a:srgbClr val="FFFFFF"/>
                </a:solidFill>
                <a:latin typeface="Calibri"/>
                <a:cs typeface="Calibri"/>
              </a:rPr>
              <a:t>negative</a:t>
            </a:r>
            <a:r>
              <a:rPr sz="3200" dirty="0">
                <a:solidFill>
                  <a:srgbClr val="FFFFFF"/>
                </a:solidFill>
                <a:latin typeface="Calibri"/>
                <a:cs typeface="Calibri"/>
              </a:rPr>
              <a:t> </a:t>
            </a:r>
            <a:r>
              <a:rPr sz="3200" spc="-5" dirty="0">
                <a:solidFill>
                  <a:srgbClr val="FFFFFF"/>
                </a:solidFill>
                <a:latin typeface="Calibri"/>
                <a:cs typeface="Calibri"/>
              </a:rPr>
              <a:t>economic</a:t>
            </a:r>
            <a:r>
              <a:rPr sz="3200" dirty="0">
                <a:solidFill>
                  <a:srgbClr val="FFFFFF"/>
                </a:solidFill>
                <a:latin typeface="Calibri"/>
                <a:cs typeface="Calibri"/>
              </a:rPr>
              <a:t> </a:t>
            </a:r>
            <a:r>
              <a:rPr sz="3200" spc="-5" dirty="0">
                <a:solidFill>
                  <a:srgbClr val="FFFFFF"/>
                </a:solidFill>
                <a:latin typeface="Calibri"/>
                <a:cs typeface="Calibri"/>
              </a:rPr>
              <a:t>impact?</a:t>
            </a:r>
            <a:endParaRPr sz="3200">
              <a:latin typeface="Calibri"/>
              <a:cs typeface="Calibri"/>
            </a:endParaRPr>
          </a:p>
        </p:txBody>
      </p:sp>
      <p:grpSp>
        <p:nvGrpSpPr>
          <p:cNvPr id="4" name="object 4"/>
          <p:cNvGrpSpPr/>
          <p:nvPr/>
        </p:nvGrpSpPr>
        <p:grpSpPr>
          <a:xfrm>
            <a:off x="1121663" y="3474720"/>
            <a:ext cx="9949181" cy="1568196"/>
            <a:chOff x="1121663" y="3474720"/>
            <a:chExt cx="9949181" cy="1568196"/>
          </a:xfrm>
        </p:grpSpPr>
        <p:sp>
          <p:nvSpPr>
            <p:cNvPr id="5" name="object 5"/>
            <p:cNvSpPr/>
            <p:nvPr/>
          </p:nvSpPr>
          <p:spPr>
            <a:xfrm>
              <a:off x="2109977" y="4187952"/>
              <a:ext cx="7734934" cy="114300"/>
            </a:xfrm>
            <a:custGeom>
              <a:avLst/>
              <a:gdLst/>
              <a:ahLst/>
              <a:cxnLst/>
              <a:rect l="l" t="t" r="r" b="b"/>
              <a:pathLst>
                <a:path w="7734934" h="114300">
                  <a:moveTo>
                    <a:pt x="114300" y="38100"/>
                  </a:moveTo>
                  <a:lnTo>
                    <a:pt x="0" y="38100"/>
                  </a:lnTo>
                  <a:lnTo>
                    <a:pt x="0" y="76200"/>
                  </a:lnTo>
                  <a:lnTo>
                    <a:pt x="114300" y="76200"/>
                  </a:lnTo>
                  <a:lnTo>
                    <a:pt x="114300" y="38100"/>
                  </a:lnTo>
                  <a:close/>
                </a:path>
                <a:path w="7734934" h="114300">
                  <a:moveTo>
                    <a:pt x="266700" y="38100"/>
                  </a:moveTo>
                  <a:lnTo>
                    <a:pt x="152400" y="38100"/>
                  </a:lnTo>
                  <a:lnTo>
                    <a:pt x="152400" y="76200"/>
                  </a:lnTo>
                  <a:lnTo>
                    <a:pt x="266700" y="76200"/>
                  </a:lnTo>
                  <a:lnTo>
                    <a:pt x="266700" y="38100"/>
                  </a:lnTo>
                  <a:close/>
                </a:path>
                <a:path w="7734934" h="114300">
                  <a:moveTo>
                    <a:pt x="419100" y="38100"/>
                  </a:moveTo>
                  <a:lnTo>
                    <a:pt x="304800" y="38100"/>
                  </a:lnTo>
                  <a:lnTo>
                    <a:pt x="304800" y="76200"/>
                  </a:lnTo>
                  <a:lnTo>
                    <a:pt x="419100" y="76200"/>
                  </a:lnTo>
                  <a:lnTo>
                    <a:pt x="419100" y="38100"/>
                  </a:lnTo>
                  <a:close/>
                </a:path>
                <a:path w="7734934" h="114300">
                  <a:moveTo>
                    <a:pt x="571500" y="38100"/>
                  </a:moveTo>
                  <a:lnTo>
                    <a:pt x="457200" y="38100"/>
                  </a:lnTo>
                  <a:lnTo>
                    <a:pt x="457200" y="76200"/>
                  </a:lnTo>
                  <a:lnTo>
                    <a:pt x="571500" y="76200"/>
                  </a:lnTo>
                  <a:lnTo>
                    <a:pt x="571500" y="38100"/>
                  </a:lnTo>
                  <a:close/>
                </a:path>
                <a:path w="7734934" h="114300">
                  <a:moveTo>
                    <a:pt x="723900" y="38100"/>
                  </a:moveTo>
                  <a:lnTo>
                    <a:pt x="609600" y="38100"/>
                  </a:lnTo>
                  <a:lnTo>
                    <a:pt x="609600" y="76200"/>
                  </a:lnTo>
                  <a:lnTo>
                    <a:pt x="723900" y="76200"/>
                  </a:lnTo>
                  <a:lnTo>
                    <a:pt x="723900" y="38100"/>
                  </a:lnTo>
                  <a:close/>
                </a:path>
                <a:path w="7734934" h="114300">
                  <a:moveTo>
                    <a:pt x="876300" y="38100"/>
                  </a:moveTo>
                  <a:lnTo>
                    <a:pt x="762000" y="38100"/>
                  </a:lnTo>
                  <a:lnTo>
                    <a:pt x="762000" y="76200"/>
                  </a:lnTo>
                  <a:lnTo>
                    <a:pt x="876300" y="76200"/>
                  </a:lnTo>
                  <a:lnTo>
                    <a:pt x="876300" y="38100"/>
                  </a:lnTo>
                  <a:close/>
                </a:path>
                <a:path w="7734934" h="114300">
                  <a:moveTo>
                    <a:pt x="1028700" y="38100"/>
                  </a:moveTo>
                  <a:lnTo>
                    <a:pt x="914400" y="38100"/>
                  </a:lnTo>
                  <a:lnTo>
                    <a:pt x="914400" y="76200"/>
                  </a:lnTo>
                  <a:lnTo>
                    <a:pt x="1028700" y="76200"/>
                  </a:lnTo>
                  <a:lnTo>
                    <a:pt x="1028700" y="38100"/>
                  </a:lnTo>
                  <a:close/>
                </a:path>
                <a:path w="7734934" h="114300">
                  <a:moveTo>
                    <a:pt x="1181100" y="38100"/>
                  </a:moveTo>
                  <a:lnTo>
                    <a:pt x="1066800" y="38100"/>
                  </a:lnTo>
                  <a:lnTo>
                    <a:pt x="1066800" y="76200"/>
                  </a:lnTo>
                  <a:lnTo>
                    <a:pt x="1181100" y="76200"/>
                  </a:lnTo>
                  <a:lnTo>
                    <a:pt x="1181100" y="38100"/>
                  </a:lnTo>
                  <a:close/>
                </a:path>
                <a:path w="7734934" h="114300">
                  <a:moveTo>
                    <a:pt x="1333500" y="38100"/>
                  </a:moveTo>
                  <a:lnTo>
                    <a:pt x="1219200" y="38100"/>
                  </a:lnTo>
                  <a:lnTo>
                    <a:pt x="1219200" y="76200"/>
                  </a:lnTo>
                  <a:lnTo>
                    <a:pt x="1333500" y="76200"/>
                  </a:lnTo>
                  <a:lnTo>
                    <a:pt x="1333500" y="38100"/>
                  </a:lnTo>
                  <a:close/>
                </a:path>
                <a:path w="7734934" h="114300">
                  <a:moveTo>
                    <a:pt x="1485900" y="38100"/>
                  </a:moveTo>
                  <a:lnTo>
                    <a:pt x="1371600" y="38100"/>
                  </a:lnTo>
                  <a:lnTo>
                    <a:pt x="1371600" y="76200"/>
                  </a:lnTo>
                  <a:lnTo>
                    <a:pt x="1485900" y="76200"/>
                  </a:lnTo>
                  <a:lnTo>
                    <a:pt x="1485900" y="38100"/>
                  </a:lnTo>
                  <a:close/>
                </a:path>
                <a:path w="7734934" h="114300">
                  <a:moveTo>
                    <a:pt x="1638300" y="38100"/>
                  </a:moveTo>
                  <a:lnTo>
                    <a:pt x="1524000" y="38100"/>
                  </a:lnTo>
                  <a:lnTo>
                    <a:pt x="1524000" y="76200"/>
                  </a:lnTo>
                  <a:lnTo>
                    <a:pt x="1638300" y="76200"/>
                  </a:lnTo>
                  <a:lnTo>
                    <a:pt x="1638300" y="38100"/>
                  </a:lnTo>
                  <a:close/>
                </a:path>
                <a:path w="7734934" h="114300">
                  <a:moveTo>
                    <a:pt x="1790700" y="38100"/>
                  </a:moveTo>
                  <a:lnTo>
                    <a:pt x="1676400" y="38100"/>
                  </a:lnTo>
                  <a:lnTo>
                    <a:pt x="1676400" y="76200"/>
                  </a:lnTo>
                  <a:lnTo>
                    <a:pt x="1790700" y="76200"/>
                  </a:lnTo>
                  <a:lnTo>
                    <a:pt x="1790700" y="38100"/>
                  </a:lnTo>
                  <a:close/>
                </a:path>
                <a:path w="7734934" h="114300">
                  <a:moveTo>
                    <a:pt x="1943100" y="38100"/>
                  </a:moveTo>
                  <a:lnTo>
                    <a:pt x="1828800" y="38100"/>
                  </a:lnTo>
                  <a:lnTo>
                    <a:pt x="1828800" y="76200"/>
                  </a:lnTo>
                  <a:lnTo>
                    <a:pt x="1943100" y="76200"/>
                  </a:lnTo>
                  <a:lnTo>
                    <a:pt x="1943100" y="38100"/>
                  </a:lnTo>
                  <a:close/>
                </a:path>
                <a:path w="7734934" h="114300">
                  <a:moveTo>
                    <a:pt x="2095500" y="38100"/>
                  </a:moveTo>
                  <a:lnTo>
                    <a:pt x="1981200" y="38100"/>
                  </a:lnTo>
                  <a:lnTo>
                    <a:pt x="1981200" y="76200"/>
                  </a:lnTo>
                  <a:lnTo>
                    <a:pt x="2095500" y="76200"/>
                  </a:lnTo>
                  <a:lnTo>
                    <a:pt x="2095500" y="38100"/>
                  </a:lnTo>
                  <a:close/>
                </a:path>
                <a:path w="7734934" h="114300">
                  <a:moveTo>
                    <a:pt x="2247900" y="38100"/>
                  </a:moveTo>
                  <a:lnTo>
                    <a:pt x="2133600" y="38100"/>
                  </a:lnTo>
                  <a:lnTo>
                    <a:pt x="2133600" y="76200"/>
                  </a:lnTo>
                  <a:lnTo>
                    <a:pt x="2247900" y="76200"/>
                  </a:lnTo>
                  <a:lnTo>
                    <a:pt x="2247900" y="38100"/>
                  </a:lnTo>
                  <a:close/>
                </a:path>
                <a:path w="7734934" h="114300">
                  <a:moveTo>
                    <a:pt x="2400300" y="38100"/>
                  </a:moveTo>
                  <a:lnTo>
                    <a:pt x="2286000" y="38100"/>
                  </a:lnTo>
                  <a:lnTo>
                    <a:pt x="2286000" y="76200"/>
                  </a:lnTo>
                  <a:lnTo>
                    <a:pt x="2400300" y="76200"/>
                  </a:lnTo>
                  <a:lnTo>
                    <a:pt x="2400300" y="38100"/>
                  </a:lnTo>
                  <a:close/>
                </a:path>
                <a:path w="7734934" h="114300">
                  <a:moveTo>
                    <a:pt x="2552700" y="38100"/>
                  </a:moveTo>
                  <a:lnTo>
                    <a:pt x="2438400" y="38100"/>
                  </a:lnTo>
                  <a:lnTo>
                    <a:pt x="2438400" y="76200"/>
                  </a:lnTo>
                  <a:lnTo>
                    <a:pt x="2552700" y="76200"/>
                  </a:lnTo>
                  <a:lnTo>
                    <a:pt x="2552700" y="38100"/>
                  </a:lnTo>
                  <a:close/>
                </a:path>
                <a:path w="7734934" h="114300">
                  <a:moveTo>
                    <a:pt x="2705100" y="38100"/>
                  </a:moveTo>
                  <a:lnTo>
                    <a:pt x="2590800" y="38100"/>
                  </a:lnTo>
                  <a:lnTo>
                    <a:pt x="2590800" y="76200"/>
                  </a:lnTo>
                  <a:lnTo>
                    <a:pt x="2705100" y="76200"/>
                  </a:lnTo>
                  <a:lnTo>
                    <a:pt x="2705100" y="38100"/>
                  </a:lnTo>
                  <a:close/>
                </a:path>
                <a:path w="7734934" h="114300">
                  <a:moveTo>
                    <a:pt x="2857500" y="38100"/>
                  </a:moveTo>
                  <a:lnTo>
                    <a:pt x="2743200" y="38100"/>
                  </a:lnTo>
                  <a:lnTo>
                    <a:pt x="2743200" y="76200"/>
                  </a:lnTo>
                  <a:lnTo>
                    <a:pt x="2857500" y="76200"/>
                  </a:lnTo>
                  <a:lnTo>
                    <a:pt x="2857500" y="38100"/>
                  </a:lnTo>
                  <a:close/>
                </a:path>
                <a:path w="7734934" h="114300">
                  <a:moveTo>
                    <a:pt x="3009900" y="38100"/>
                  </a:moveTo>
                  <a:lnTo>
                    <a:pt x="2895600" y="38100"/>
                  </a:lnTo>
                  <a:lnTo>
                    <a:pt x="2895600" y="76200"/>
                  </a:lnTo>
                  <a:lnTo>
                    <a:pt x="3009900" y="76200"/>
                  </a:lnTo>
                  <a:lnTo>
                    <a:pt x="3009900" y="38100"/>
                  </a:lnTo>
                  <a:close/>
                </a:path>
                <a:path w="7734934" h="114300">
                  <a:moveTo>
                    <a:pt x="3162300" y="38100"/>
                  </a:moveTo>
                  <a:lnTo>
                    <a:pt x="3048000" y="38100"/>
                  </a:lnTo>
                  <a:lnTo>
                    <a:pt x="3048000" y="76200"/>
                  </a:lnTo>
                  <a:lnTo>
                    <a:pt x="3162300" y="76200"/>
                  </a:lnTo>
                  <a:lnTo>
                    <a:pt x="3162300" y="38100"/>
                  </a:lnTo>
                  <a:close/>
                </a:path>
                <a:path w="7734934" h="114300">
                  <a:moveTo>
                    <a:pt x="3314700" y="38100"/>
                  </a:moveTo>
                  <a:lnTo>
                    <a:pt x="3200400" y="38100"/>
                  </a:lnTo>
                  <a:lnTo>
                    <a:pt x="3200400" y="76200"/>
                  </a:lnTo>
                  <a:lnTo>
                    <a:pt x="3314700" y="76200"/>
                  </a:lnTo>
                  <a:lnTo>
                    <a:pt x="3314700" y="38100"/>
                  </a:lnTo>
                  <a:close/>
                </a:path>
                <a:path w="7734934" h="114300">
                  <a:moveTo>
                    <a:pt x="3467100" y="38100"/>
                  </a:moveTo>
                  <a:lnTo>
                    <a:pt x="3352800" y="38100"/>
                  </a:lnTo>
                  <a:lnTo>
                    <a:pt x="3352800" y="76200"/>
                  </a:lnTo>
                  <a:lnTo>
                    <a:pt x="3467100" y="76200"/>
                  </a:lnTo>
                  <a:lnTo>
                    <a:pt x="3467100" y="38100"/>
                  </a:lnTo>
                  <a:close/>
                </a:path>
                <a:path w="7734934" h="114300">
                  <a:moveTo>
                    <a:pt x="3619500" y="38100"/>
                  </a:moveTo>
                  <a:lnTo>
                    <a:pt x="3505200" y="38100"/>
                  </a:lnTo>
                  <a:lnTo>
                    <a:pt x="3505200" y="76200"/>
                  </a:lnTo>
                  <a:lnTo>
                    <a:pt x="3619500" y="76200"/>
                  </a:lnTo>
                  <a:lnTo>
                    <a:pt x="3619500" y="38100"/>
                  </a:lnTo>
                  <a:close/>
                </a:path>
                <a:path w="7734934" h="114300">
                  <a:moveTo>
                    <a:pt x="3771900" y="38100"/>
                  </a:moveTo>
                  <a:lnTo>
                    <a:pt x="3657600" y="38100"/>
                  </a:lnTo>
                  <a:lnTo>
                    <a:pt x="3657600" y="76200"/>
                  </a:lnTo>
                  <a:lnTo>
                    <a:pt x="3771900" y="76200"/>
                  </a:lnTo>
                  <a:lnTo>
                    <a:pt x="3771900" y="38100"/>
                  </a:lnTo>
                  <a:close/>
                </a:path>
                <a:path w="7734934" h="114300">
                  <a:moveTo>
                    <a:pt x="3924300" y="38100"/>
                  </a:moveTo>
                  <a:lnTo>
                    <a:pt x="3810000" y="38100"/>
                  </a:lnTo>
                  <a:lnTo>
                    <a:pt x="3810000" y="76200"/>
                  </a:lnTo>
                  <a:lnTo>
                    <a:pt x="3924300" y="76200"/>
                  </a:lnTo>
                  <a:lnTo>
                    <a:pt x="3924300" y="38100"/>
                  </a:lnTo>
                  <a:close/>
                </a:path>
                <a:path w="7734934" h="114300">
                  <a:moveTo>
                    <a:pt x="4076700" y="38100"/>
                  </a:moveTo>
                  <a:lnTo>
                    <a:pt x="3962400" y="38100"/>
                  </a:lnTo>
                  <a:lnTo>
                    <a:pt x="3962400" y="76200"/>
                  </a:lnTo>
                  <a:lnTo>
                    <a:pt x="4076700" y="76200"/>
                  </a:lnTo>
                  <a:lnTo>
                    <a:pt x="4076700" y="38100"/>
                  </a:lnTo>
                  <a:close/>
                </a:path>
                <a:path w="7734934" h="114300">
                  <a:moveTo>
                    <a:pt x="4229100" y="38100"/>
                  </a:moveTo>
                  <a:lnTo>
                    <a:pt x="4114800" y="38100"/>
                  </a:lnTo>
                  <a:lnTo>
                    <a:pt x="4114800" y="76200"/>
                  </a:lnTo>
                  <a:lnTo>
                    <a:pt x="4229100" y="76200"/>
                  </a:lnTo>
                  <a:lnTo>
                    <a:pt x="4229100" y="38100"/>
                  </a:lnTo>
                  <a:close/>
                </a:path>
                <a:path w="7734934" h="114300">
                  <a:moveTo>
                    <a:pt x="4381500" y="38100"/>
                  </a:moveTo>
                  <a:lnTo>
                    <a:pt x="4267200" y="38100"/>
                  </a:lnTo>
                  <a:lnTo>
                    <a:pt x="4267200" y="76200"/>
                  </a:lnTo>
                  <a:lnTo>
                    <a:pt x="4381500" y="76200"/>
                  </a:lnTo>
                  <a:lnTo>
                    <a:pt x="4381500" y="38100"/>
                  </a:lnTo>
                  <a:close/>
                </a:path>
                <a:path w="7734934" h="114300">
                  <a:moveTo>
                    <a:pt x="4533900" y="38100"/>
                  </a:moveTo>
                  <a:lnTo>
                    <a:pt x="4419600" y="38100"/>
                  </a:lnTo>
                  <a:lnTo>
                    <a:pt x="4419600" y="76200"/>
                  </a:lnTo>
                  <a:lnTo>
                    <a:pt x="4533900" y="76200"/>
                  </a:lnTo>
                  <a:lnTo>
                    <a:pt x="4533900" y="38100"/>
                  </a:lnTo>
                  <a:close/>
                </a:path>
                <a:path w="7734934" h="114300">
                  <a:moveTo>
                    <a:pt x="4686300" y="38100"/>
                  </a:moveTo>
                  <a:lnTo>
                    <a:pt x="4572000" y="38100"/>
                  </a:lnTo>
                  <a:lnTo>
                    <a:pt x="4572000" y="76200"/>
                  </a:lnTo>
                  <a:lnTo>
                    <a:pt x="4686300" y="76200"/>
                  </a:lnTo>
                  <a:lnTo>
                    <a:pt x="4686300" y="38100"/>
                  </a:lnTo>
                  <a:close/>
                </a:path>
                <a:path w="7734934" h="114300">
                  <a:moveTo>
                    <a:pt x="4838700" y="38100"/>
                  </a:moveTo>
                  <a:lnTo>
                    <a:pt x="4724400" y="38100"/>
                  </a:lnTo>
                  <a:lnTo>
                    <a:pt x="4724400" y="76200"/>
                  </a:lnTo>
                  <a:lnTo>
                    <a:pt x="4838700" y="76200"/>
                  </a:lnTo>
                  <a:lnTo>
                    <a:pt x="4838700" y="38100"/>
                  </a:lnTo>
                  <a:close/>
                </a:path>
                <a:path w="7734934" h="114300">
                  <a:moveTo>
                    <a:pt x="4991100" y="38100"/>
                  </a:moveTo>
                  <a:lnTo>
                    <a:pt x="4876800" y="38100"/>
                  </a:lnTo>
                  <a:lnTo>
                    <a:pt x="4876800" y="76200"/>
                  </a:lnTo>
                  <a:lnTo>
                    <a:pt x="4991100" y="76200"/>
                  </a:lnTo>
                  <a:lnTo>
                    <a:pt x="4991100" y="38100"/>
                  </a:lnTo>
                  <a:close/>
                </a:path>
                <a:path w="7734934" h="114300">
                  <a:moveTo>
                    <a:pt x="5143500" y="38100"/>
                  </a:moveTo>
                  <a:lnTo>
                    <a:pt x="5029200" y="38100"/>
                  </a:lnTo>
                  <a:lnTo>
                    <a:pt x="5029200" y="76200"/>
                  </a:lnTo>
                  <a:lnTo>
                    <a:pt x="5143500" y="76200"/>
                  </a:lnTo>
                  <a:lnTo>
                    <a:pt x="5143500" y="38100"/>
                  </a:lnTo>
                  <a:close/>
                </a:path>
                <a:path w="7734934" h="114300">
                  <a:moveTo>
                    <a:pt x="5295900" y="38100"/>
                  </a:moveTo>
                  <a:lnTo>
                    <a:pt x="5181600" y="38100"/>
                  </a:lnTo>
                  <a:lnTo>
                    <a:pt x="5181600" y="76200"/>
                  </a:lnTo>
                  <a:lnTo>
                    <a:pt x="5295900" y="76200"/>
                  </a:lnTo>
                  <a:lnTo>
                    <a:pt x="5295900" y="38100"/>
                  </a:lnTo>
                  <a:close/>
                </a:path>
                <a:path w="7734934" h="114300">
                  <a:moveTo>
                    <a:pt x="5448300" y="38100"/>
                  </a:moveTo>
                  <a:lnTo>
                    <a:pt x="5334000" y="38100"/>
                  </a:lnTo>
                  <a:lnTo>
                    <a:pt x="5334000" y="76200"/>
                  </a:lnTo>
                  <a:lnTo>
                    <a:pt x="5448300" y="76200"/>
                  </a:lnTo>
                  <a:lnTo>
                    <a:pt x="5448300" y="38100"/>
                  </a:lnTo>
                  <a:close/>
                </a:path>
                <a:path w="7734934" h="114300">
                  <a:moveTo>
                    <a:pt x="5600700" y="38100"/>
                  </a:moveTo>
                  <a:lnTo>
                    <a:pt x="5486400" y="38100"/>
                  </a:lnTo>
                  <a:lnTo>
                    <a:pt x="5486400" y="76200"/>
                  </a:lnTo>
                  <a:lnTo>
                    <a:pt x="5600700" y="76200"/>
                  </a:lnTo>
                  <a:lnTo>
                    <a:pt x="5600700" y="38100"/>
                  </a:lnTo>
                  <a:close/>
                </a:path>
                <a:path w="7734934" h="114300">
                  <a:moveTo>
                    <a:pt x="5753100" y="38100"/>
                  </a:moveTo>
                  <a:lnTo>
                    <a:pt x="5638800" y="38100"/>
                  </a:lnTo>
                  <a:lnTo>
                    <a:pt x="5638800" y="76200"/>
                  </a:lnTo>
                  <a:lnTo>
                    <a:pt x="5753100" y="76200"/>
                  </a:lnTo>
                  <a:lnTo>
                    <a:pt x="5753100" y="38100"/>
                  </a:lnTo>
                  <a:close/>
                </a:path>
                <a:path w="7734934" h="114300">
                  <a:moveTo>
                    <a:pt x="5905500" y="38100"/>
                  </a:moveTo>
                  <a:lnTo>
                    <a:pt x="5791200" y="38100"/>
                  </a:lnTo>
                  <a:lnTo>
                    <a:pt x="5791200" y="76200"/>
                  </a:lnTo>
                  <a:lnTo>
                    <a:pt x="5905500" y="76200"/>
                  </a:lnTo>
                  <a:lnTo>
                    <a:pt x="5905500" y="38100"/>
                  </a:lnTo>
                  <a:close/>
                </a:path>
                <a:path w="7734934" h="114300">
                  <a:moveTo>
                    <a:pt x="6057900" y="38100"/>
                  </a:moveTo>
                  <a:lnTo>
                    <a:pt x="5943600" y="38100"/>
                  </a:lnTo>
                  <a:lnTo>
                    <a:pt x="5943600" y="76200"/>
                  </a:lnTo>
                  <a:lnTo>
                    <a:pt x="6057900" y="76200"/>
                  </a:lnTo>
                  <a:lnTo>
                    <a:pt x="6057900" y="38100"/>
                  </a:lnTo>
                  <a:close/>
                </a:path>
                <a:path w="7734934" h="114300">
                  <a:moveTo>
                    <a:pt x="6210300" y="38100"/>
                  </a:moveTo>
                  <a:lnTo>
                    <a:pt x="6096000" y="38100"/>
                  </a:lnTo>
                  <a:lnTo>
                    <a:pt x="6096000" y="76200"/>
                  </a:lnTo>
                  <a:lnTo>
                    <a:pt x="6210300" y="76200"/>
                  </a:lnTo>
                  <a:lnTo>
                    <a:pt x="6210300" y="38100"/>
                  </a:lnTo>
                  <a:close/>
                </a:path>
                <a:path w="7734934" h="114300">
                  <a:moveTo>
                    <a:pt x="6362700" y="38100"/>
                  </a:moveTo>
                  <a:lnTo>
                    <a:pt x="6248400" y="38100"/>
                  </a:lnTo>
                  <a:lnTo>
                    <a:pt x="6248400" y="76200"/>
                  </a:lnTo>
                  <a:lnTo>
                    <a:pt x="6362700" y="76200"/>
                  </a:lnTo>
                  <a:lnTo>
                    <a:pt x="6362700" y="38100"/>
                  </a:lnTo>
                  <a:close/>
                </a:path>
                <a:path w="7734934" h="114300">
                  <a:moveTo>
                    <a:pt x="6515100" y="38100"/>
                  </a:moveTo>
                  <a:lnTo>
                    <a:pt x="6400800" y="38100"/>
                  </a:lnTo>
                  <a:lnTo>
                    <a:pt x="6400800" y="76200"/>
                  </a:lnTo>
                  <a:lnTo>
                    <a:pt x="6515100" y="76200"/>
                  </a:lnTo>
                  <a:lnTo>
                    <a:pt x="6515100" y="38100"/>
                  </a:lnTo>
                  <a:close/>
                </a:path>
                <a:path w="7734934" h="114300">
                  <a:moveTo>
                    <a:pt x="6667500" y="38100"/>
                  </a:moveTo>
                  <a:lnTo>
                    <a:pt x="6553200" y="38100"/>
                  </a:lnTo>
                  <a:lnTo>
                    <a:pt x="6553200" y="76200"/>
                  </a:lnTo>
                  <a:lnTo>
                    <a:pt x="6667500" y="76200"/>
                  </a:lnTo>
                  <a:lnTo>
                    <a:pt x="6667500" y="38100"/>
                  </a:lnTo>
                  <a:close/>
                </a:path>
                <a:path w="7734934" h="114300">
                  <a:moveTo>
                    <a:pt x="6819900" y="38100"/>
                  </a:moveTo>
                  <a:lnTo>
                    <a:pt x="6705600" y="38100"/>
                  </a:lnTo>
                  <a:lnTo>
                    <a:pt x="6705600" y="76200"/>
                  </a:lnTo>
                  <a:lnTo>
                    <a:pt x="6819900" y="76200"/>
                  </a:lnTo>
                  <a:lnTo>
                    <a:pt x="6819900" y="38100"/>
                  </a:lnTo>
                  <a:close/>
                </a:path>
                <a:path w="7734934" h="114300">
                  <a:moveTo>
                    <a:pt x="6972300" y="38100"/>
                  </a:moveTo>
                  <a:lnTo>
                    <a:pt x="6858000" y="38100"/>
                  </a:lnTo>
                  <a:lnTo>
                    <a:pt x="6858000" y="76200"/>
                  </a:lnTo>
                  <a:lnTo>
                    <a:pt x="6972300" y="76200"/>
                  </a:lnTo>
                  <a:lnTo>
                    <a:pt x="6972300" y="38100"/>
                  </a:lnTo>
                  <a:close/>
                </a:path>
                <a:path w="7734934" h="114300">
                  <a:moveTo>
                    <a:pt x="7124700" y="38100"/>
                  </a:moveTo>
                  <a:lnTo>
                    <a:pt x="7010400" y="38100"/>
                  </a:lnTo>
                  <a:lnTo>
                    <a:pt x="7010400" y="76200"/>
                  </a:lnTo>
                  <a:lnTo>
                    <a:pt x="7124700" y="76200"/>
                  </a:lnTo>
                  <a:lnTo>
                    <a:pt x="7124700" y="38100"/>
                  </a:lnTo>
                  <a:close/>
                </a:path>
                <a:path w="7734934" h="114300">
                  <a:moveTo>
                    <a:pt x="7277100" y="38100"/>
                  </a:moveTo>
                  <a:lnTo>
                    <a:pt x="7162800" y="38100"/>
                  </a:lnTo>
                  <a:lnTo>
                    <a:pt x="7162800" y="76200"/>
                  </a:lnTo>
                  <a:lnTo>
                    <a:pt x="7277100" y="76200"/>
                  </a:lnTo>
                  <a:lnTo>
                    <a:pt x="7277100" y="38100"/>
                  </a:lnTo>
                  <a:close/>
                </a:path>
                <a:path w="7734934" h="114300">
                  <a:moveTo>
                    <a:pt x="7429500" y="38100"/>
                  </a:moveTo>
                  <a:lnTo>
                    <a:pt x="7315200" y="38100"/>
                  </a:lnTo>
                  <a:lnTo>
                    <a:pt x="7315200" y="76200"/>
                  </a:lnTo>
                  <a:lnTo>
                    <a:pt x="7429500" y="76200"/>
                  </a:lnTo>
                  <a:lnTo>
                    <a:pt x="7429500" y="38100"/>
                  </a:lnTo>
                  <a:close/>
                </a:path>
                <a:path w="7734934" h="114300">
                  <a:moveTo>
                    <a:pt x="7581900" y="38100"/>
                  </a:moveTo>
                  <a:lnTo>
                    <a:pt x="7467600" y="38100"/>
                  </a:lnTo>
                  <a:lnTo>
                    <a:pt x="7467600" y="76200"/>
                  </a:lnTo>
                  <a:lnTo>
                    <a:pt x="7581900" y="76200"/>
                  </a:lnTo>
                  <a:lnTo>
                    <a:pt x="7581900" y="38100"/>
                  </a:lnTo>
                  <a:close/>
                </a:path>
                <a:path w="7734934" h="114300">
                  <a:moveTo>
                    <a:pt x="7620127" y="0"/>
                  </a:moveTo>
                  <a:lnTo>
                    <a:pt x="7620127" y="114300"/>
                  </a:lnTo>
                  <a:lnTo>
                    <a:pt x="7696327" y="76200"/>
                  </a:lnTo>
                  <a:lnTo>
                    <a:pt x="7639050" y="76200"/>
                  </a:lnTo>
                  <a:lnTo>
                    <a:pt x="7639050" y="38100"/>
                  </a:lnTo>
                  <a:lnTo>
                    <a:pt x="7696327" y="38100"/>
                  </a:lnTo>
                  <a:lnTo>
                    <a:pt x="7620127" y="0"/>
                  </a:lnTo>
                  <a:close/>
                </a:path>
                <a:path w="7734934" h="114300">
                  <a:moveTo>
                    <a:pt x="7620127" y="38100"/>
                  </a:moveTo>
                  <a:lnTo>
                    <a:pt x="7620000" y="76200"/>
                  </a:lnTo>
                  <a:lnTo>
                    <a:pt x="7620127" y="38100"/>
                  </a:lnTo>
                  <a:close/>
                </a:path>
                <a:path w="7734934" h="114300">
                  <a:moveTo>
                    <a:pt x="7696327" y="38100"/>
                  </a:moveTo>
                  <a:lnTo>
                    <a:pt x="7639050" y="38100"/>
                  </a:lnTo>
                  <a:lnTo>
                    <a:pt x="7639050" y="76200"/>
                  </a:lnTo>
                  <a:lnTo>
                    <a:pt x="7696327" y="76200"/>
                  </a:lnTo>
                  <a:lnTo>
                    <a:pt x="7734427" y="57150"/>
                  </a:lnTo>
                  <a:lnTo>
                    <a:pt x="7696327" y="38100"/>
                  </a:lnTo>
                  <a:close/>
                </a:path>
              </a:pathLst>
            </a:custGeom>
            <a:solidFill>
              <a:srgbClr val="8FAADC"/>
            </a:solidFill>
          </p:spPr>
          <p:txBody>
            <a:bodyPr wrap="square" lIns="0" tIns="0" rIns="0" bIns="0" rtlCol="0"/>
            <a:lstStyle/>
            <a:p>
              <a:endParaRPr/>
            </a:p>
          </p:txBody>
        </p:sp>
        <p:sp>
          <p:nvSpPr>
            <p:cNvPr id="6" name="object 6"/>
            <p:cNvSpPr/>
            <p:nvPr/>
          </p:nvSpPr>
          <p:spPr>
            <a:xfrm>
              <a:off x="1121663" y="3503676"/>
              <a:ext cx="1536700" cy="1539240"/>
            </a:xfrm>
            <a:custGeom>
              <a:avLst/>
              <a:gdLst/>
              <a:ahLst/>
              <a:cxnLst/>
              <a:rect l="l" t="t" r="r" b="b"/>
              <a:pathLst>
                <a:path w="1536700" h="1539239">
                  <a:moveTo>
                    <a:pt x="768096" y="0"/>
                  </a:moveTo>
                  <a:lnTo>
                    <a:pt x="719523" y="1514"/>
                  </a:lnTo>
                  <a:lnTo>
                    <a:pt x="671753" y="5996"/>
                  </a:lnTo>
                  <a:lnTo>
                    <a:pt x="624875" y="13356"/>
                  </a:lnTo>
                  <a:lnTo>
                    <a:pt x="578979" y="23503"/>
                  </a:lnTo>
                  <a:lnTo>
                    <a:pt x="534156" y="36349"/>
                  </a:lnTo>
                  <a:lnTo>
                    <a:pt x="490496" y="51801"/>
                  </a:lnTo>
                  <a:lnTo>
                    <a:pt x="448088" y="69771"/>
                  </a:lnTo>
                  <a:lnTo>
                    <a:pt x="407022" y="90169"/>
                  </a:lnTo>
                  <a:lnTo>
                    <a:pt x="367389" y="112903"/>
                  </a:lnTo>
                  <a:lnTo>
                    <a:pt x="329278" y="137884"/>
                  </a:lnTo>
                  <a:lnTo>
                    <a:pt x="292779" y="165023"/>
                  </a:lnTo>
                  <a:lnTo>
                    <a:pt x="257983" y="194227"/>
                  </a:lnTo>
                  <a:lnTo>
                    <a:pt x="224980" y="225409"/>
                  </a:lnTo>
                  <a:lnTo>
                    <a:pt x="193859" y="258476"/>
                  </a:lnTo>
                  <a:lnTo>
                    <a:pt x="164710" y="293340"/>
                  </a:lnTo>
                  <a:lnTo>
                    <a:pt x="137624" y="329910"/>
                  </a:lnTo>
                  <a:lnTo>
                    <a:pt x="112691" y="368097"/>
                  </a:lnTo>
                  <a:lnTo>
                    <a:pt x="89999" y="407809"/>
                  </a:lnTo>
                  <a:lnTo>
                    <a:pt x="69641" y="448956"/>
                  </a:lnTo>
                  <a:lnTo>
                    <a:pt x="51705" y="491450"/>
                  </a:lnTo>
                  <a:lnTo>
                    <a:pt x="36281" y="535198"/>
                  </a:lnTo>
                  <a:lnTo>
                    <a:pt x="23460" y="580112"/>
                  </a:lnTo>
                  <a:lnTo>
                    <a:pt x="13331" y="626102"/>
                  </a:lnTo>
                  <a:lnTo>
                    <a:pt x="5985" y="673076"/>
                  </a:lnTo>
                  <a:lnTo>
                    <a:pt x="1511" y="720945"/>
                  </a:lnTo>
                  <a:lnTo>
                    <a:pt x="0" y="769619"/>
                  </a:lnTo>
                  <a:lnTo>
                    <a:pt x="1511" y="818294"/>
                  </a:lnTo>
                  <a:lnTo>
                    <a:pt x="5985" y="866163"/>
                  </a:lnTo>
                  <a:lnTo>
                    <a:pt x="13331" y="913137"/>
                  </a:lnTo>
                  <a:lnTo>
                    <a:pt x="23460" y="959127"/>
                  </a:lnTo>
                  <a:lnTo>
                    <a:pt x="36281" y="1004041"/>
                  </a:lnTo>
                  <a:lnTo>
                    <a:pt x="51705" y="1047789"/>
                  </a:lnTo>
                  <a:lnTo>
                    <a:pt x="69641" y="1090283"/>
                  </a:lnTo>
                  <a:lnTo>
                    <a:pt x="89999" y="1131430"/>
                  </a:lnTo>
                  <a:lnTo>
                    <a:pt x="112691" y="1171142"/>
                  </a:lnTo>
                  <a:lnTo>
                    <a:pt x="137624" y="1209329"/>
                  </a:lnTo>
                  <a:lnTo>
                    <a:pt x="164710" y="1245899"/>
                  </a:lnTo>
                  <a:lnTo>
                    <a:pt x="193859" y="1280763"/>
                  </a:lnTo>
                  <a:lnTo>
                    <a:pt x="224980" y="1313830"/>
                  </a:lnTo>
                  <a:lnTo>
                    <a:pt x="257983" y="1345012"/>
                  </a:lnTo>
                  <a:lnTo>
                    <a:pt x="292779" y="1374216"/>
                  </a:lnTo>
                  <a:lnTo>
                    <a:pt x="329278" y="1401355"/>
                  </a:lnTo>
                  <a:lnTo>
                    <a:pt x="367389" y="1426336"/>
                  </a:lnTo>
                  <a:lnTo>
                    <a:pt x="407022" y="1449070"/>
                  </a:lnTo>
                  <a:lnTo>
                    <a:pt x="448088" y="1469468"/>
                  </a:lnTo>
                  <a:lnTo>
                    <a:pt x="490496" y="1487438"/>
                  </a:lnTo>
                  <a:lnTo>
                    <a:pt x="534156" y="1502890"/>
                  </a:lnTo>
                  <a:lnTo>
                    <a:pt x="578979" y="1515736"/>
                  </a:lnTo>
                  <a:lnTo>
                    <a:pt x="624875" y="1525883"/>
                  </a:lnTo>
                  <a:lnTo>
                    <a:pt x="671753" y="1533243"/>
                  </a:lnTo>
                  <a:lnTo>
                    <a:pt x="719523" y="1537725"/>
                  </a:lnTo>
                  <a:lnTo>
                    <a:pt x="768096" y="1539240"/>
                  </a:lnTo>
                  <a:lnTo>
                    <a:pt x="816668" y="1537725"/>
                  </a:lnTo>
                  <a:lnTo>
                    <a:pt x="864438" y="1533243"/>
                  </a:lnTo>
                  <a:lnTo>
                    <a:pt x="911316" y="1525883"/>
                  </a:lnTo>
                  <a:lnTo>
                    <a:pt x="957212" y="1515736"/>
                  </a:lnTo>
                  <a:lnTo>
                    <a:pt x="1002035" y="1502890"/>
                  </a:lnTo>
                  <a:lnTo>
                    <a:pt x="1045695" y="1487438"/>
                  </a:lnTo>
                  <a:lnTo>
                    <a:pt x="1088103" y="1469468"/>
                  </a:lnTo>
                  <a:lnTo>
                    <a:pt x="1129169" y="1449070"/>
                  </a:lnTo>
                  <a:lnTo>
                    <a:pt x="1168802" y="1426336"/>
                  </a:lnTo>
                  <a:lnTo>
                    <a:pt x="1206913" y="1401355"/>
                  </a:lnTo>
                  <a:lnTo>
                    <a:pt x="1243412" y="1374216"/>
                  </a:lnTo>
                  <a:lnTo>
                    <a:pt x="1278208" y="1345012"/>
                  </a:lnTo>
                  <a:lnTo>
                    <a:pt x="1311211" y="1313830"/>
                  </a:lnTo>
                  <a:lnTo>
                    <a:pt x="1342332" y="1280763"/>
                  </a:lnTo>
                  <a:lnTo>
                    <a:pt x="1371481" y="1245899"/>
                  </a:lnTo>
                  <a:lnTo>
                    <a:pt x="1398567" y="1209329"/>
                  </a:lnTo>
                  <a:lnTo>
                    <a:pt x="1423500" y="1171142"/>
                  </a:lnTo>
                  <a:lnTo>
                    <a:pt x="1446192" y="1131430"/>
                  </a:lnTo>
                  <a:lnTo>
                    <a:pt x="1466550" y="1090283"/>
                  </a:lnTo>
                  <a:lnTo>
                    <a:pt x="1484486" y="1047789"/>
                  </a:lnTo>
                  <a:lnTo>
                    <a:pt x="1499910" y="1004041"/>
                  </a:lnTo>
                  <a:lnTo>
                    <a:pt x="1512731" y="959127"/>
                  </a:lnTo>
                  <a:lnTo>
                    <a:pt x="1522860" y="913137"/>
                  </a:lnTo>
                  <a:lnTo>
                    <a:pt x="1530206" y="866163"/>
                  </a:lnTo>
                  <a:lnTo>
                    <a:pt x="1534680" y="818294"/>
                  </a:lnTo>
                  <a:lnTo>
                    <a:pt x="1536192" y="769619"/>
                  </a:lnTo>
                  <a:lnTo>
                    <a:pt x="1534680" y="720945"/>
                  </a:lnTo>
                  <a:lnTo>
                    <a:pt x="1530206" y="673076"/>
                  </a:lnTo>
                  <a:lnTo>
                    <a:pt x="1522860" y="626102"/>
                  </a:lnTo>
                  <a:lnTo>
                    <a:pt x="1512731" y="580112"/>
                  </a:lnTo>
                  <a:lnTo>
                    <a:pt x="1499910" y="535198"/>
                  </a:lnTo>
                  <a:lnTo>
                    <a:pt x="1484486" y="491450"/>
                  </a:lnTo>
                  <a:lnTo>
                    <a:pt x="1466550" y="448956"/>
                  </a:lnTo>
                  <a:lnTo>
                    <a:pt x="1446192" y="407809"/>
                  </a:lnTo>
                  <a:lnTo>
                    <a:pt x="1423500" y="368097"/>
                  </a:lnTo>
                  <a:lnTo>
                    <a:pt x="1398567" y="329910"/>
                  </a:lnTo>
                  <a:lnTo>
                    <a:pt x="1371481" y="293340"/>
                  </a:lnTo>
                  <a:lnTo>
                    <a:pt x="1342332" y="258476"/>
                  </a:lnTo>
                  <a:lnTo>
                    <a:pt x="1311211" y="225409"/>
                  </a:lnTo>
                  <a:lnTo>
                    <a:pt x="1278208" y="194227"/>
                  </a:lnTo>
                  <a:lnTo>
                    <a:pt x="1243412" y="165023"/>
                  </a:lnTo>
                  <a:lnTo>
                    <a:pt x="1206913" y="137884"/>
                  </a:lnTo>
                  <a:lnTo>
                    <a:pt x="1168802" y="112903"/>
                  </a:lnTo>
                  <a:lnTo>
                    <a:pt x="1129169" y="90169"/>
                  </a:lnTo>
                  <a:lnTo>
                    <a:pt x="1088103" y="69771"/>
                  </a:lnTo>
                  <a:lnTo>
                    <a:pt x="1045695" y="51801"/>
                  </a:lnTo>
                  <a:lnTo>
                    <a:pt x="1002035" y="36349"/>
                  </a:lnTo>
                  <a:lnTo>
                    <a:pt x="957212" y="23503"/>
                  </a:lnTo>
                  <a:lnTo>
                    <a:pt x="911316" y="13356"/>
                  </a:lnTo>
                  <a:lnTo>
                    <a:pt x="864438" y="5996"/>
                  </a:lnTo>
                  <a:lnTo>
                    <a:pt x="816668" y="1514"/>
                  </a:lnTo>
                  <a:lnTo>
                    <a:pt x="768096" y="0"/>
                  </a:lnTo>
                  <a:close/>
                </a:path>
              </a:pathLst>
            </a:custGeom>
            <a:solidFill>
              <a:srgbClr val="D9D9D9"/>
            </a:solidFill>
          </p:spPr>
          <p:txBody>
            <a:bodyPr wrap="square" lIns="0" tIns="0" rIns="0" bIns="0" rtlCol="0"/>
            <a:lstStyle/>
            <a:p>
              <a:endParaRPr/>
            </a:p>
          </p:txBody>
        </p:sp>
        <p:pic>
          <p:nvPicPr>
            <p:cNvPr id="7" name="object 7"/>
            <p:cNvPicPr/>
            <p:nvPr/>
          </p:nvPicPr>
          <p:blipFill>
            <a:blip r:embed="rId2" cstate="print"/>
            <a:stretch>
              <a:fillRect/>
            </a:stretch>
          </p:blipFill>
          <p:spPr>
            <a:xfrm>
              <a:off x="1182623" y="3599688"/>
              <a:ext cx="1356360" cy="1367028"/>
            </a:xfrm>
            <a:prstGeom prst="rect">
              <a:avLst/>
            </a:prstGeom>
          </p:spPr>
        </p:pic>
        <p:sp>
          <p:nvSpPr>
            <p:cNvPr id="8" name="object 8"/>
            <p:cNvSpPr/>
            <p:nvPr/>
          </p:nvSpPr>
          <p:spPr>
            <a:xfrm>
              <a:off x="1263395" y="3625596"/>
              <a:ext cx="1254760" cy="1264920"/>
            </a:xfrm>
            <a:custGeom>
              <a:avLst/>
              <a:gdLst/>
              <a:ahLst/>
              <a:cxnLst/>
              <a:rect l="l" t="t" r="r" b="b"/>
              <a:pathLst>
                <a:path w="1254760" h="1264920">
                  <a:moveTo>
                    <a:pt x="627126" y="0"/>
                  </a:moveTo>
                  <a:lnTo>
                    <a:pt x="580325" y="1735"/>
                  </a:lnTo>
                  <a:lnTo>
                    <a:pt x="534459" y="6858"/>
                  </a:lnTo>
                  <a:lnTo>
                    <a:pt x="489647" y="15248"/>
                  </a:lnTo>
                  <a:lnTo>
                    <a:pt x="446012" y="26781"/>
                  </a:lnTo>
                  <a:lnTo>
                    <a:pt x="403674" y="41336"/>
                  </a:lnTo>
                  <a:lnTo>
                    <a:pt x="362755" y="58790"/>
                  </a:lnTo>
                  <a:lnTo>
                    <a:pt x="323376" y="79020"/>
                  </a:lnTo>
                  <a:lnTo>
                    <a:pt x="285659" y="101905"/>
                  </a:lnTo>
                  <a:lnTo>
                    <a:pt x="249725" y="127321"/>
                  </a:lnTo>
                  <a:lnTo>
                    <a:pt x="215694" y="155148"/>
                  </a:lnTo>
                  <a:lnTo>
                    <a:pt x="183689" y="185261"/>
                  </a:lnTo>
                  <a:lnTo>
                    <a:pt x="153831" y="217539"/>
                  </a:lnTo>
                  <a:lnTo>
                    <a:pt x="126240" y="251859"/>
                  </a:lnTo>
                  <a:lnTo>
                    <a:pt x="101039" y="288100"/>
                  </a:lnTo>
                  <a:lnTo>
                    <a:pt x="78349" y="326138"/>
                  </a:lnTo>
                  <a:lnTo>
                    <a:pt x="58290" y="365851"/>
                  </a:lnTo>
                  <a:lnTo>
                    <a:pt x="40984" y="407117"/>
                  </a:lnTo>
                  <a:lnTo>
                    <a:pt x="26553" y="449814"/>
                  </a:lnTo>
                  <a:lnTo>
                    <a:pt x="15118" y="493819"/>
                  </a:lnTo>
                  <a:lnTo>
                    <a:pt x="6800" y="539010"/>
                  </a:lnTo>
                  <a:lnTo>
                    <a:pt x="1720" y="585264"/>
                  </a:lnTo>
                  <a:lnTo>
                    <a:pt x="0" y="632459"/>
                  </a:lnTo>
                  <a:lnTo>
                    <a:pt x="1720" y="679655"/>
                  </a:lnTo>
                  <a:lnTo>
                    <a:pt x="6800" y="725909"/>
                  </a:lnTo>
                  <a:lnTo>
                    <a:pt x="15118" y="771100"/>
                  </a:lnTo>
                  <a:lnTo>
                    <a:pt x="26553" y="815105"/>
                  </a:lnTo>
                  <a:lnTo>
                    <a:pt x="40984" y="857802"/>
                  </a:lnTo>
                  <a:lnTo>
                    <a:pt x="58290" y="899068"/>
                  </a:lnTo>
                  <a:lnTo>
                    <a:pt x="78349" y="938781"/>
                  </a:lnTo>
                  <a:lnTo>
                    <a:pt x="101039" y="976819"/>
                  </a:lnTo>
                  <a:lnTo>
                    <a:pt x="126240" y="1013060"/>
                  </a:lnTo>
                  <a:lnTo>
                    <a:pt x="153831" y="1047380"/>
                  </a:lnTo>
                  <a:lnTo>
                    <a:pt x="183689" y="1079658"/>
                  </a:lnTo>
                  <a:lnTo>
                    <a:pt x="215694" y="1109771"/>
                  </a:lnTo>
                  <a:lnTo>
                    <a:pt x="249725" y="1137598"/>
                  </a:lnTo>
                  <a:lnTo>
                    <a:pt x="285659" y="1163014"/>
                  </a:lnTo>
                  <a:lnTo>
                    <a:pt x="323376" y="1185899"/>
                  </a:lnTo>
                  <a:lnTo>
                    <a:pt x="362755" y="1206129"/>
                  </a:lnTo>
                  <a:lnTo>
                    <a:pt x="403674" y="1223583"/>
                  </a:lnTo>
                  <a:lnTo>
                    <a:pt x="446012" y="1238138"/>
                  </a:lnTo>
                  <a:lnTo>
                    <a:pt x="489647" y="1249671"/>
                  </a:lnTo>
                  <a:lnTo>
                    <a:pt x="534459" y="1258061"/>
                  </a:lnTo>
                  <a:lnTo>
                    <a:pt x="580325" y="1263184"/>
                  </a:lnTo>
                  <a:lnTo>
                    <a:pt x="627126" y="1264920"/>
                  </a:lnTo>
                  <a:lnTo>
                    <a:pt x="673926" y="1263184"/>
                  </a:lnTo>
                  <a:lnTo>
                    <a:pt x="719792" y="1258061"/>
                  </a:lnTo>
                  <a:lnTo>
                    <a:pt x="764604" y="1249671"/>
                  </a:lnTo>
                  <a:lnTo>
                    <a:pt x="808239" y="1238138"/>
                  </a:lnTo>
                  <a:lnTo>
                    <a:pt x="850577" y="1223583"/>
                  </a:lnTo>
                  <a:lnTo>
                    <a:pt x="891496" y="1206129"/>
                  </a:lnTo>
                  <a:lnTo>
                    <a:pt x="930875" y="1185899"/>
                  </a:lnTo>
                  <a:lnTo>
                    <a:pt x="968592" y="1163014"/>
                  </a:lnTo>
                  <a:lnTo>
                    <a:pt x="1004526" y="1137598"/>
                  </a:lnTo>
                  <a:lnTo>
                    <a:pt x="1038557" y="1109771"/>
                  </a:lnTo>
                  <a:lnTo>
                    <a:pt x="1070562" y="1079658"/>
                  </a:lnTo>
                  <a:lnTo>
                    <a:pt x="1100420" y="1047380"/>
                  </a:lnTo>
                  <a:lnTo>
                    <a:pt x="1128011" y="1013060"/>
                  </a:lnTo>
                  <a:lnTo>
                    <a:pt x="1153212" y="976819"/>
                  </a:lnTo>
                  <a:lnTo>
                    <a:pt x="1175902" y="938781"/>
                  </a:lnTo>
                  <a:lnTo>
                    <a:pt x="1195961" y="899068"/>
                  </a:lnTo>
                  <a:lnTo>
                    <a:pt x="1213267" y="857802"/>
                  </a:lnTo>
                  <a:lnTo>
                    <a:pt x="1227698" y="815105"/>
                  </a:lnTo>
                  <a:lnTo>
                    <a:pt x="1239133" y="771100"/>
                  </a:lnTo>
                  <a:lnTo>
                    <a:pt x="1247451" y="725909"/>
                  </a:lnTo>
                  <a:lnTo>
                    <a:pt x="1252531" y="679655"/>
                  </a:lnTo>
                  <a:lnTo>
                    <a:pt x="1254252" y="632459"/>
                  </a:lnTo>
                  <a:lnTo>
                    <a:pt x="1252531" y="585264"/>
                  </a:lnTo>
                  <a:lnTo>
                    <a:pt x="1247451" y="539010"/>
                  </a:lnTo>
                  <a:lnTo>
                    <a:pt x="1239133" y="493819"/>
                  </a:lnTo>
                  <a:lnTo>
                    <a:pt x="1227698" y="449814"/>
                  </a:lnTo>
                  <a:lnTo>
                    <a:pt x="1213267" y="407117"/>
                  </a:lnTo>
                  <a:lnTo>
                    <a:pt x="1195961" y="365851"/>
                  </a:lnTo>
                  <a:lnTo>
                    <a:pt x="1175902" y="326138"/>
                  </a:lnTo>
                  <a:lnTo>
                    <a:pt x="1153212" y="288100"/>
                  </a:lnTo>
                  <a:lnTo>
                    <a:pt x="1128011" y="251859"/>
                  </a:lnTo>
                  <a:lnTo>
                    <a:pt x="1100420" y="217539"/>
                  </a:lnTo>
                  <a:lnTo>
                    <a:pt x="1070562" y="185261"/>
                  </a:lnTo>
                  <a:lnTo>
                    <a:pt x="1038557" y="155148"/>
                  </a:lnTo>
                  <a:lnTo>
                    <a:pt x="1004526" y="127321"/>
                  </a:lnTo>
                  <a:lnTo>
                    <a:pt x="968592" y="101905"/>
                  </a:lnTo>
                  <a:lnTo>
                    <a:pt x="930875" y="79020"/>
                  </a:lnTo>
                  <a:lnTo>
                    <a:pt x="891496" y="58790"/>
                  </a:lnTo>
                  <a:lnTo>
                    <a:pt x="850577" y="41336"/>
                  </a:lnTo>
                  <a:lnTo>
                    <a:pt x="808239" y="26781"/>
                  </a:lnTo>
                  <a:lnTo>
                    <a:pt x="764604" y="15248"/>
                  </a:lnTo>
                  <a:lnTo>
                    <a:pt x="719792" y="6858"/>
                  </a:lnTo>
                  <a:lnTo>
                    <a:pt x="673926" y="1735"/>
                  </a:lnTo>
                  <a:lnTo>
                    <a:pt x="627126" y="0"/>
                  </a:lnTo>
                  <a:close/>
                </a:path>
              </a:pathLst>
            </a:custGeom>
            <a:solidFill>
              <a:srgbClr val="EC7C30"/>
            </a:solidFill>
          </p:spPr>
          <p:txBody>
            <a:bodyPr wrap="square" lIns="0" tIns="0" rIns="0" bIns="0" rtlCol="0"/>
            <a:lstStyle/>
            <a:p>
              <a:endParaRPr/>
            </a:p>
          </p:txBody>
        </p:sp>
        <p:sp>
          <p:nvSpPr>
            <p:cNvPr id="10" name="object 10"/>
            <p:cNvSpPr/>
            <p:nvPr/>
          </p:nvSpPr>
          <p:spPr>
            <a:xfrm>
              <a:off x="3886199" y="3474720"/>
              <a:ext cx="1536700" cy="1539240"/>
            </a:xfrm>
            <a:custGeom>
              <a:avLst/>
              <a:gdLst/>
              <a:ahLst/>
              <a:cxnLst/>
              <a:rect l="l" t="t" r="r" b="b"/>
              <a:pathLst>
                <a:path w="1536700" h="1539239">
                  <a:moveTo>
                    <a:pt x="768096" y="0"/>
                  </a:moveTo>
                  <a:lnTo>
                    <a:pt x="719523" y="1514"/>
                  </a:lnTo>
                  <a:lnTo>
                    <a:pt x="671753" y="5996"/>
                  </a:lnTo>
                  <a:lnTo>
                    <a:pt x="624875" y="13356"/>
                  </a:lnTo>
                  <a:lnTo>
                    <a:pt x="578979" y="23503"/>
                  </a:lnTo>
                  <a:lnTo>
                    <a:pt x="534156" y="36349"/>
                  </a:lnTo>
                  <a:lnTo>
                    <a:pt x="490496" y="51801"/>
                  </a:lnTo>
                  <a:lnTo>
                    <a:pt x="448088" y="69771"/>
                  </a:lnTo>
                  <a:lnTo>
                    <a:pt x="407022" y="90169"/>
                  </a:lnTo>
                  <a:lnTo>
                    <a:pt x="367389" y="112903"/>
                  </a:lnTo>
                  <a:lnTo>
                    <a:pt x="329278" y="137884"/>
                  </a:lnTo>
                  <a:lnTo>
                    <a:pt x="292779" y="165023"/>
                  </a:lnTo>
                  <a:lnTo>
                    <a:pt x="257983" y="194227"/>
                  </a:lnTo>
                  <a:lnTo>
                    <a:pt x="224980" y="225409"/>
                  </a:lnTo>
                  <a:lnTo>
                    <a:pt x="193859" y="258476"/>
                  </a:lnTo>
                  <a:lnTo>
                    <a:pt x="164710" y="293340"/>
                  </a:lnTo>
                  <a:lnTo>
                    <a:pt x="137624" y="329910"/>
                  </a:lnTo>
                  <a:lnTo>
                    <a:pt x="112691" y="368097"/>
                  </a:lnTo>
                  <a:lnTo>
                    <a:pt x="89999" y="407809"/>
                  </a:lnTo>
                  <a:lnTo>
                    <a:pt x="69641" y="448956"/>
                  </a:lnTo>
                  <a:lnTo>
                    <a:pt x="51705" y="491450"/>
                  </a:lnTo>
                  <a:lnTo>
                    <a:pt x="36281" y="535198"/>
                  </a:lnTo>
                  <a:lnTo>
                    <a:pt x="23460" y="580112"/>
                  </a:lnTo>
                  <a:lnTo>
                    <a:pt x="13331" y="626102"/>
                  </a:lnTo>
                  <a:lnTo>
                    <a:pt x="5985" y="673076"/>
                  </a:lnTo>
                  <a:lnTo>
                    <a:pt x="1511" y="720945"/>
                  </a:lnTo>
                  <a:lnTo>
                    <a:pt x="0" y="769619"/>
                  </a:lnTo>
                  <a:lnTo>
                    <a:pt x="1511" y="818294"/>
                  </a:lnTo>
                  <a:lnTo>
                    <a:pt x="5985" y="866163"/>
                  </a:lnTo>
                  <a:lnTo>
                    <a:pt x="13331" y="913137"/>
                  </a:lnTo>
                  <a:lnTo>
                    <a:pt x="23460" y="959127"/>
                  </a:lnTo>
                  <a:lnTo>
                    <a:pt x="36281" y="1004041"/>
                  </a:lnTo>
                  <a:lnTo>
                    <a:pt x="51705" y="1047789"/>
                  </a:lnTo>
                  <a:lnTo>
                    <a:pt x="69641" y="1090283"/>
                  </a:lnTo>
                  <a:lnTo>
                    <a:pt x="89999" y="1131430"/>
                  </a:lnTo>
                  <a:lnTo>
                    <a:pt x="112691" y="1171142"/>
                  </a:lnTo>
                  <a:lnTo>
                    <a:pt x="137624" y="1209329"/>
                  </a:lnTo>
                  <a:lnTo>
                    <a:pt x="164710" y="1245899"/>
                  </a:lnTo>
                  <a:lnTo>
                    <a:pt x="193859" y="1280763"/>
                  </a:lnTo>
                  <a:lnTo>
                    <a:pt x="224980" y="1313830"/>
                  </a:lnTo>
                  <a:lnTo>
                    <a:pt x="257983" y="1345012"/>
                  </a:lnTo>
                  <a:lnTo>
                    <a:pt x="292779" y="1374216"/>
                  </a:lnTo>
                  <a:lnTo>
                    <a:pt x="329278" y="1401355"/>
                  </a:lnTo>
                  <a:lnTo>
                    <a:pt x="367389" y="1426336"/>
                  </a:lnTo>
                  <a:lnTo>
                    <a:pt x="407022" y="1449070"/>
                  </a:lnTo>
                  <a:lnTo>
                    <a:pt x="448088" y="1469468"/>
                  </a:lnTo>
                  <a:lnTo>
                    <a:pt x="490496" y="1487438"/>
                  </a:lnTo>
                  <a:lnTo>
                    <a:pt x="534156" y="1502890"/>
                  </a:lnTo>
                  <a:lnTo>
                    <a:pt x="578979" y="1515736"/>
                  </a:lnTo>
                  <a:lnTo>
                    <a:pt x="624875" y="1525883"/>
                  </a:lnTo>
                  <a:lnTo>
                    <a:pt x="671753" y="1533243"/>
                  </a:lnTo>
                  <a:lnTo>
                    <a:pt x="719523" y="1537725"/>
                  </a:lnTo>
                  <a:lnTo>
                    <a:pt x="768096" y="1539239"/>
                  </a:lnTo>
                  <a:lnTo>
                    <a:pt x="816668" y="1537725"/>
                  </a:lnTo>
                  <a:lnTo>
                    <a:pt x="864438" y="1533243"/>
                  </a:lnTo>
                  <a:lnTo>
                    <a:pt x="911316" y="1525883"/>
                  </a:lnTo>
                  <a:lnTo>
                    <a:pt x="957212" y="1515736"/>
                  </a:lnTo>
                  <a:lnTo>
                    <a:pt x="1002035" y="1502890"/>
                  </a:lnTo>
                  <a:lnTo>
                    <a:pt x="1045695" y="1487438"/>
                  </a:lnTo>
                  <a:lnTo>
                    <a:pt x="1088103" y="1469468"/>
                  </a:lnTo>
                  <a:lnTo>
                    <a:pt x="1129169" y="1449070"/>
                  </a:lnTo>
                  <a:lnTo>
                    <a:pt x="1168802" y="1426336"/>
                  </a:lnTo>
                  <a:lnTo>
                    <a:pt x="1206913" y="1401355"/>
                  </a:lnTo>
                  <a:lnTo>
                    <a:pt x="1243412" y="1374216"/>
                  </a:lnTo>
                  <a:lnTo>
                    <a:pt x="1278208" y="1345012"/>
                  </a:lnTo>
                  <a:lnTo>
                    <a:pt x="1311211" y="1313830"/>
                  </a:lnTo>
                  <a:lnTo>
                    <a:pt x="1342332" y="1280763"/>
                  </a:lnTo>
                  <a:lnTo>
                    <a:pt x="1371481" y="1245899"/>
                  </a:lnTo>
                  <a:lnTo>
                    <a:pt x="1398567" y="1209329"/>
                  </a:lnTo>
                  <a:lnTo>
                    <a:pt x="1423500" y="1171142"/>
                  </a:lnTo>
                  <a:lnTo>
                    <a:pt x="1446192" y="1131430"/>
                  </a:lnTo>
                  <a:lnTo>
                    <a:pt x="1466550" y="1090283"/>
                  </a:lnTo>
                  <a:lnTo>
                    <a:pt x="1484486" y="1047789"/>
                  </a:lnTo>
                  <a:lnTo>
                    <a:pt x="1499910" y="1004041"/>
                  </a:lnTo>
                  <a:lnTo>
                    <a:pt x="1512731" y="959127"/>
                  </a:lnTo>
                  <a:lnTo>
                    <a:pt x="1522860" y="913137"/>
                  </a:lnTo>
                  <a:lnTo>
                    <a:pt x="1530206" y="866163"/>
                  </a:lnTo>
                  <a:lnTo>
                    <a:pt x="1534680" y="818294"/>
                  </a:lnTo>
                  <a:lnTo>
                    <a:pt x="1536191" y="769619"/>
                  </a:lnTo>
                  <a:lnTo>
                    <a:pt x="1534680" y="720945"/>
                  </a:lnTo>
                  <a:lnTo>
                    <a:pt x="1530206" y="673076"/>
                  </a:lnTo>
                  <a:lnTo>
                    <a:pt x="1522860" y="626102"/>
                  </a:lnTo>
                  <a:lnTo>
                    <a:pt x="1512731" y="580112"/>
                  </a:lnTo>
                  <a:lnTo>
                    <a:pt x="1499910" y="535198"/>
                  </a:lnTo>
                  <a:lnTo>
                    <a:pt x="1484486" y="491450"/>
                  </a:lnTo>
                  <a:lnTo>
                    <a:pt x="1466550" y="448956"/>
                  </a:lnTo>
                  <a:lnTo>
                    <a:pt x="1446192" y="407809"/>
                  </a:lnTo>
                  <a:lnTo>
                    <a:pt x="1423500" y="368097"/>
                  </a:lnTo>
                  <a:lnTo>
                    <a:pt x="1398567" y="329910"/>
                  </a:lnTo>
                  <a:lnTo>
                    <a:pt x="1371481" y="293340"/>
                  </a:lnTo>
                  <a:lnTo>
                    <a:pt x="1342332" y="258476"/>
                  </a:lnTo>
                  <a:lnTo>
                    <a:pt x="1311211" y="225409"/>
                  </a:lnTo>
                  <a:lnTo>
                    <a:pt x="1278208" y="194227"/>
                  </a:lnTo>
                  <a:lnTo>
                    <a:pt x="1243412" y="165023"/>
                  </a:lnTo>
                  <a:lnTo>
                    <a:pt x="1206913" y="137884"/>
                  </a:lnTo>
                  <a:lnTo>
                    <a:pt x="1168802" y="112903"/>
                  </a:lnTo>
                  <a:lnTo>
                    <a:pt x="1129169" y="90169"/>
                  </a:lnTo>
                  <a:lnTo>
                    <a:pt x="1088103" y="69771"/>
                  </a:lnTo>
                  <a:lnTo>
                    <a:pt x="1045695" y="51801"/>
                  </a:lnTo>
                  <a:lnTo>
                    <a:pt x="1002035" y="36349"/>
                  </a:lnTo>
                  <a:lnTo>
                    <a:pt x="957212" y="23503"/>
                  </a:lnTo>
                  <a:lnTo>
                    <a:pt x="911316" y="13356"/>
                  </a:lnTo>
                  <a:lnTo>
                    <a:pt x="864438" y="5996"/>
                  </a:lnTo>
                  <a:lnTo>
                    <a:pt x="816668" y="1514"/>
                  </a:lnTo>
                  <a:lnTo>
                    <a:pt x="768096" y="0"/>
                  </a:lnTo>
                  <a:close/>
                </a:path>
              </a:pathLst>
            </a:custGeom>
            <a:solidFill>
              <a:srgbClr val="D9D9D9"/>
            </a:solidFill>
          </p:spPr>
          <p:txBody>
            <a:bodyPr wrap="square" lIns="0" tIns="0" rIns="0" bIns="0" rtlCol="0"/>
            <a:lstStyle/>
            <a:p>
              <a:endParaRPr/>
            </a:p>
          </p:txBody>
        </p:sp>
        <p:pic>
          <p:nvPicPr>
            <p:cNvPr id="11" name="object 11"/>
            <p:cNvPicPr/>
            <p:nvPr/>
          </p:nvPicPr>
          <p:blipFill>
            <a:blip r:embed="rId2" cstate="print"/>
            <a:stretch>
              <a:fillRect/>
            </a:stretch>
          </p:blipFill>
          <p:spPr>
            <a:xfrm>
              <a:off x="3947159" y="3585972"/>
              <a:ext cx="1356360" cy="1367027"/>
            </a:xfrm>
            <a:prstGeom prst="rect">
              <a:avLst/>
            </a:prstGeom>
          </p:spPr>
        </p:pic>
        <p:sp>
          <p:nvSpPr>
            <p:cNvPr id="12" name="object 12"/>
            <p:cNvSpPr/>
            <p:nvPr/>
          </p:nvSpPr>
          <p:spPr>
            <a:xfrm>
              <a:off x="4027931" y="3611880"/>
              <a:ext cx="1254760" cy="1264920"/>
            </a:xfrm>
            <a:custGeom>
              <a:avLst/>
              <a:gdLst/>
              <a:ahLst/>
              <a:cxnLst/>
              <a:rect l="l" t="t" r="r" b="b"/>
              <a:pathLst>
                <a:path w="1254760" h="1264920">
                  <a:moveTo>
                    <a:pt x="627126" y="0"/>
                  </a:moveTo>
                  <a:lnTo>
                    <a:pt x="580325" y="1735"/>
                  </a:lnTo>
                  <a:lnTo>
                    <a:pt x="534459" y="6858"/>
                  </a:lnTo>
                  <a:lnTo>
                    <a:pt x="489647" y="15248"/>
                  </a:lnTo>
                  <a:lnTo>
                    <a:pt x="446012" y="26781"/>
                  </a:lnTo>
                  <a:lnTo>
                    <a:pt x="403674" y="41336"/>
                  </a:lnTo>
                  <a:lnTo>
                    <a:pt x="362755" y="58790"/>
                  </a:lnTo>
                  <a:lnTo>
                    <a:pt x="323376" y="79020"/>
                  </a:lnTo>
                  <a:lnTo>
                    <a:pt x="285659" y="101905"/>
                  </a:lnTo>
                  <a:lnTo>
                    <a:pt x="249725" y="127321"/>
                  </a:lnTo>
                  <a:lnTo>
                    <a:pt x="215694" y="155148"/>
                  </a:lnTo>
                  <a:lnTo>
                    <a:pt x="183689" y="185261"/>
                  </a:lnTo>
                  <a:lnTo>
                    <a:pt x="153831" y="217539"/>
                  </a:lnTo>
                  <a:lnTo>
                    <a:pt x="126240" y="251859"/>
                  </a:lnTo>
                  <a:lnTo>
                    <a:pt x="101039" y="288100"/>
                  </a:lnTo>
                  <a:lnTo>
                    <a:pt x="78349" y="326138"/>
                  </a:lnTo>
                  <a:lnTo>
                    <a:pt x="58290" y="365851"/>
                  </a:lnTo>
                  <a:lnTo>
                    <a:pt x="40984" y="407117"/>
                  </a:lnTo>
                  <a:lnTo>
                    <a:pt x="26553" y="449814"/>
                  </a:lnTo>
                  <a:lnTo>
                    <a:pt x="15118" y="493819"/>
                  </a:lnTo>
                  <a:lnTo>
                    <a:pt x="6800" y="539010"/>
                  </a:lnTo>
                  <a:lnTo>
                    <a:pt x="1720" y="585264"/>
                  </a:lnTo>
                  <a:lnTo>
                    <a:pt x="0" y="632460"/>
                  </a:lnTo>
                  <a:lnTo>
                    <a:pt x="1720" y="679655"/>
                  </a:lnTo>
                  <a:lnTo>
                    <a:pt x="6800" y="725909"/>
                  </a:lnTo>
                  <a:lnTo>
                    <a:pt x="15118" y="771100"/>
                  </a:lnTo>
                  <a:lnTo>
                    <a:pt x="26553" y="815105"/>
                  </a:lnTo>
                  <a:lnTo>
                    <a:pt x="40984" y="857802"/>
                  </a:lnTo>
                  <a:lnTo>
                    <a:pt x="58290" y="899068"/>
                  </a:lnTo>
                  <a:lnTo>
                    <a:pt x="78349" y="938781"/>
                  </a:lnTo>
                  <a:lnTo>
                    <a:pt x="101039" y="976819"/>
                  </a:lnTo>
                  <a:lnTo>
                    <a:pt x="126240" y="1013060"/>
                  </a:lnTo>
                  <a:lnTo>
                    <a:pt x="153831" y="1047380"/>
                  </a:lnTo>
                  <a:lnTo>
                    <a:pt x="183689" y="1079658"/>
                  </a:lnTo>
                  <a:lnTo>
                    <a:pt x="215694" y="1109771"/>
                  </a:lnTo>
                  <a:lnTo>
                    <a:pt x="249725" y="1137598"/>
                  </a:lnTo>
                  <a:lnTo>
                    <a:pt x="285659" y="1163014"/>
                  </a:lnTo>
                  <a:lnTo>
                    <a:pt x="323376" y="1185899"/>
                  </a:lnTo>
                  <a:lnTo>
                    <a:pt x="362755" y="1206129"/>
                  </a:lnTo>
                  <a:lnTo>
                    <a:pt x="403674" y="1223583"/>
                  </a:lnTo>
                  <a:lnTo>
                    <a:pt x="446012" y="1238138"/>
                  </a:lnTo>
                  <a:lnTo>
                    <a:pt x="489647" y="1249671"/>
                  </a:lnTo>
                  <a:lnTo>
                    <a:pt x="534459" y="1258061"/>
                  </a:lnTo>
                  <a:lnTo>
                    <a:pt x="580325" y="1263184"/>
                  </a:lnTo>
                  <a:lnTo>
                    <a:pt x="627126" y="1264920"/>
                  </a:lnTo>
                  <a:lnTo>
                    <a:pt x="673926" y="1263184"/>
                  </a:lnTo>
                  <a:lnTo>
                    <a:pt x="719792" y="1258061"/>
                  </a:lnTo>
                  <a:lnTo>
                    <a:pt x="764604" y="1249671"/>
                  </a:lnTo>
                  <a:lnTo>
                    <a:pt x="808239" y="1238138"/>
                  </a:lnTo>
                  <a:lnTo>
                    <a:pt x="850577" y="1223583"/>
                  </a:lnTo>
                  <a:lnTo>
                    <a:pt x="891496" y="1206129"/>
                  </a:lnTo>
                  <a:lnTo>
                    <a:pt x="930875" y="1185899"/>
                  </a:lnTo>
                  <a:lnTo>
                    <a:pt x="968592" y="1163014"/>
                  </a:lnTo>
                  <a:lnTo>
                    <a:pt x="1004526" y="1137598"/>
                  </a:lnTo>
                  <a:lnTo>
                    <a:pt x="1038557" y="1109771"/>
                  </a:lnTo>
                  <a:lnTo>
                    <a:pt x="1070562" y="1079658"/>
                  </a:lnTo>
                  <a:lnTo>
                    <a:pt x="1100420" y="1047380"/>
                  </a:lnTo>
                  <a:lnTo>
                    <a:pt x="1128011" y="1013060"/>
                  </a:lnTo>
                  <a:lnTo>
                    <a:pt x="1153212" y="976819"/>
                  </a:lnTo>
                  <a:lnTo>
                    <a:pt x="1175902" y="938781"/>
                  </a:lnTo>
                  <a:lnTo>
                    <a:pt x="1195961" y="899068"/>
                  </a:lnTo>
                  <a:lnTo>
                    <a:pt x="1213267" y="857802"/>
                  </a:lnTo>
                  <a:lnTo>
                    <a:pt x="1227698" y="815105"/>
                  </a:lnTo>
                  <a:lnTo>
                    <a:pt x="1239133" y="771100"/>
                  </a:lnTo>
                  <a:lnTo>
                    <a:pt x="1247451" y="725909"/>
                  </a:lnTo>
                  <a:lnTo>
                    <a:pt x="1252531" y="679655"/>
                  </a:lnTo>
                  <a:lnTo>
                    <a:pt x="1254252" y="632460"/>
                  </a:lnTo>
                  <a:lnTo>
                    <a:pt x="1252531" y="585264"/>
                  </a:lnTo>
                  <a:lnTo>
                    <a:pt x="1247451" y="539010"/>
                  </a:lnTo>
                  <a:lnTo>
                    <a:pt x="1239133" y="493819"/>
                  </a:lnTo>
                  <a:lnTo>
                    <a:pt x="1227698" y="449814"/>
                  </a:lnTo>
                  <a:lnTo>
                    <a:pt x="1213267" y="407117"/>
                  </a:lnTo>
                  <a:lnTo>
                    <a:pt x="1195961" y="365851"/>
                  </a:lnTo>
                  <a:lnTo>
                    <a:pt x="1175902" y="326138"/>
                  </a:lnTo>
                  <a:lnTo>
                    <a:pt x="1153212" y="288100"/>
                  </a:lnTo>
                  <a:lnTo>
                    <a:pt x="1128011" y="251859"/>
                  </a:lnTo>
                  <a:lnTo>
                    <a:pt x="1100420" y="217539"/>
                  </a:lnTo>
                  <a:lnTo>
                    <a:pt x="1070562" y="185261"/>
                  </a:lnTo>
                  <a:lnTo>
                    <a:pt x="1038557" y="155148"/>
                  </a:lnTo>
                  <a:lnTo>
                    <a:pt x="1004526" y="127321"/>
                  </a:lnTo>
                  <a:lnTo>
                    <a:pt x="968592" y="101905"/>
                  </a:lnTo>
                  <a:lnTo>
                    <a:pt x="930875" y="79020"/>
                  </a:lnTo>
                  <a:lnTo>
                    <a:pt x="891496" y="58790"/>
                  </a:lnTo>
                  <a:lnTo>
                    <a:pt x="850577" y="41336"/>
                  </a:lnTo>
                  <a:lnTo>
                    <a:pt x="808239" y="26781"/>
                  </a:lnTo>
                  <a:lnTo>
                    <a:pt x="764604" y="15248"/>
                  </a:lnTo>
                  <a:lnTo>
                    <a:pt x="719792" y="6858"/>
                  </a:lnTo>
                  <a:lnTo>
                    <a:pt x="673926" y="1735"/>
                  </a:lnTo>
                  <a:lnTo>
                    <a:pt x="627126" y="0"/>
                  </a:lnTo>
                  <a:close/>
                </a:path>
              </a:pathLst>
            </a:custGeom>
            <a:solidFill>
              <a:srgbClr val="EC7C30"/>
            </a:solidFill>
          </p:spPr>
          <p:txBody>
            <a:bodyPr wrap="square" lIns="0" tIns="0" rIns="0" bIns="0" rtlCol="0"/>
            <a:lstStyle/>
            <a:p>
              <a:endParaRPr/>
            </a:p>
          </p:txBody>
        </p:sp>
        <p:sp>
          <p:nvSpPr>
            <p:cNvPr id="13" name="object 13"/>
            <p:cNvSpPr/>
            <p:nvPr/>
          </p:nvSpPr>
          <p:spPr>
            <a:xfrm>
              <a:off x="6710172" y="3474720"/>
              <a:ext cx="1536700" cy="1539240"/>
            </a:xfrm>
            <a:custGeom>
              <a:avLst/>
              <a:gdLst/>
              <a:ahLst/>
              <a:cxnLst/>
              <a:rect l="l" t="t" r="r" b="b"/>
              <a:pathLst>
                <a:path w="1536700" h="1539239">
                  <a:moveTo>
                    <a:pt x="768096" y="0"/>
                  </a:moveTo>
                  <a:lnTo>
                    <a:pt x="719523" y="1514"/>
                  </a:lnTo>
                  <a:lnTo>
                    <a:pt x="671753" y="5996"/>
                  </a:lnTo>
                  <a:lnTo>
                    <a:pt x="624875" y="13356"/>
                  </a:lnTo>
                  <a:lnTo>
                    <a:pt x="578979" y="23503"/>
                  </a:lnTo>
                  <a:lnTo>
                    <a:pt x="534156" y="36349"/>
                  </a:lnTo>
                  <a:lnTo>
                    <a:pt x="490496" y="51801"/>
                  </a:lnTo>
                  <a:lnTo>
                    <a:pt x="448088" y="69771"/>
                  </a:lnTo>
                  <a:lnTo>
                    <a:pt x="407022" y="90169"/>
                  </a:lnTo>
                  <a:lnTo>
                    <a:pt x="367389" y="112903"/>
                  </a:lnTo>
                  <a:lnTo>
                    <a:pt x="329278" y="137884"/>
                  </a:lnTo>
                  <a:lnTo>
                    <a:pt x="292779" y="165023"/>
                  </a:lnTo>
                  <a:lnTo>
                    <a:pt x="257983" y="194227"/>
                  </a:lnTo>
                  <a:lnTo>
                    <a:pt x="224980" y="225409"/>
                  </a:lnTo>
                  <a:lnTo>
                    <a:pt x="193859" y="258476"/>
                  </a:lnTo>
                  <a:lnTo>
                    <a:pt x="164710" y="293340"/>
                  </a:lnTo>
                  <a:lnTo>
                    <a:pt x="137624" y="329910"/>
                  </a:lnTo>
                  <a:lnTo>
                    <a:pt x="112691" y="368097"/>
                  </a:lnTo>
                  <a:lnTo>
                    <a:pt x="89999" y="407809"/>
                  </a:lnTo>
                  <a:lnTo>
                    <a:pt x="69641" y="448956"/>
                  </a:lnTo>
                  <a:lnTo>
                    <a:pt x="51705" y="491450"/>
                  </a:lnTo>
                  <a:lnTo>
                    <a:pt x="36281" y="535198"/>
                  </a:lnTo>
                  <a:lnTo>
                    <a:pt x="23460" y="580112"/>
                  </a:lnTo>
                  <a:lnTo>
                    <a:pt x="13331" y="626102"/>
                  </a:lnTo>
                  <a:lnTo>
                    <a:pt x="5985" y="673076"/>
                  </a:lnTo>
                  <a:lnTo>
                    <a:pt x="1511" y="720945"/>
                  </a:lnTo>
                  <a:lnTo>
                    <a:pt x="0" y="769619"/>
                  </a:lnTo>
                  <a:lnTo>
                    <a:pt x="1511" y="818294"/>
                  </a:lnTo>
                  <a:lnTo>
                    <a:pt x="5985" y="866163"/>
                  </a:lnTo>
                  <a:lnTo>
                    <a:pt x="13331" y="913137"/>
                  </a:lnTo>
                  <a:lnTo>
                    <a:pt x="23460" y="959127"/>
                  </a:lnTo>
                  <a:lnTo>
                    <a:pt x="36281" y="1004041"/>
                  </a:lnTo>
                  <a:lnTo>
                    <a:pt x="51705" y="1047789"/>
                  </a:lnTo>
                  <a:lnTo>
                    <a:pt x="69641" y="1090283"/>
                  </a:lnTo>
                  <a:lnTo>
                    <a:pt x="89999" y="1131430"/>
                  </a:lnTo>
                  <a:lnTo>
                    <a:pt x="112691" y="1171142"/>
                  </a:lnTo>
                  <a:lnTo>
                    <a:pt x="137624" y="1209329"/>
                  </a:lnTo>
                  <a:lnTo>
                    <a:pt x="164710" y="1245899"/>
                  </a:lnTo>
                  <a:lnTo>
                    <a:pt x="193859" y="1280763"/>
                  </a:lnTo>
                  <a:lnTo>
                    <a:pt x="224980" y="1313830"/>
                  </a:lnTo>
                  <a:lnTo>
                    <a:pt x="257983" y="1345012"/>
                  </a:lnTo>
                  <a:lnTo>
                    <a:pt x="292779" y="1374216"/>
                  </a:lnTo>
                  <a:lnTo>
                    <a:pt x="329278" y="1401355"/>
                  </a:lnTo>
                  <a:lnTo>
                    <a:pt x="367389" y="1426336"/>
                  </a:lnTo>
                  <a:lnTo>
                    <a:pt x="407022" y="1449070"/>
                  </a:lnTo>
                  <a:lnTo>
                    <a:pt x="448088" y="1469468"/>
                  </a:lnTo>
                  <a:lnTo>
                    <a:pt x="490496" y="1487438"/>
                  </a:lnTo>
                  <a:lnTo>
                    <a:pt x="534156" y="1502890"/>
                  </a:lnTo>
                  <a:lnTo>
                    <a:pt x="578979" y="1515736"/>
                  </a:lnTo>
                  <a:lnTo>
                    <a:pt x="624875" y="1525883"/>
                  </a:lnTo>
                  <a:lnTo>
                    <a:pt x="671753" y="1533243"/>
                  </a:lnTo>
                  <a:lnTo>
                    <a:pt x="719523" y="1537725"/>
                  </a:lnTo>
                  <a:lnTo>
                    <a:pt x="768096" y="1539239"/>
                  </a:lnTo>
                  <a:lnTo>
                    <a:pt x="816668" y="1537725"/>
                  </a:lnTo>
                  <a:lnTo>
                    <a:pt x="864438" y="1533243"/>
                  </a:lnTo>
                  <a:lnTo>
                    <a:pt x="911316" y="1525883"/>
                  </a:lnTo>
                  <a:lnTo>
                    <a:pt x="957212" y="1515736"/>
                  </a:lnTo>
                  <a:lnTo>
                    <a:pt x="1002035" y="1502890"/>
                  </a:lnTo>
                  <a:lnTo>
                    <a:pt x="1045695" y="1487438"/>
                  </a:lnTo>
                  <a:lnTo>
                    <a:pt x="1088103" y="1469468"/>
                  </a:lnTo>
                  <a:lnTo>
                    <a:pt x="1129169" y="1449070"/>
                  </a:lnTo>
                  <a:lnTo>
                    <a:pt x="1168802" y="1426336"/>
                  </a:lnTo>
                  <a:lnTo>
                    <a:pt x="1206913" y="1401355"/>
                  </a:lnTo>
                  <a:lnTo>
                    <a:pt x="1243412" y="1374216"/>
                  </a:lnTo>
                  <a:lnTo>
                    <a:pt x="1278208" y="1345012"/>
                  </a:lnTo>
                  <a:lnTo>
                    <a:pt x="1311211" y="1313830"/>
                  </a:lnTo>
                  <a:lnTo>
                    <a:pt x="1342332" y="1280763"/>
                  </a:lnTo>
                  <a:lnTo>
                    <a:pt x="1371481" y="1245899"/>
                  </a:lnTo>
                  <a:lnTo>
                    <a:pt x="1398567" y="1209329"/>
                  </a:lnTo>
                  <a:lnTo>
                    <a:pt x="1423500" y="1171142"/>
                  </a:lnTo>
                  <a:lnTo>
                    <a:pt x="1446192" y="1131430"/>
                  </a:lnTo>
                  <a:lnTo>
                    <a:pt x="1466550" y="1090283"/>
                  </a:lnTo>
                  <a:lnTo>
                    <a:pt x="1484486" y="1047789"/>
                  </a:lnTo>
                  <a:lnTo>
                    <a:pt x="1499910" y="1004041"/>
                  </a:lnTo>
                  <a:lnTo>
                    <a:pt x="1512731" y="959127"/>
                  </a:lnTo>
                  <a:lnTo>
                    <a:pt x="1522860" y="913137"/>
                  </a:lnTo>
                  <a:lnTo>
                    <a:pt x="1530206" y="866163"/>
                  </a:lnTo>
                  <a:lnTo>
                    <a:pt x="1534680" y="818294"/>
                  </a:lnTo>
                  <a:lnTo>
                    <a:pt x="1536192" y="769619"/>
                  </a:lnTo>
                  <a:lnTo>
                    <a:pt x="1534680" y="720945"/>
                  </a:lnTo>
                  <a:lnTo>
                    <a:pt x="1530206" y="673076"/>
                  </a:lnTo>
                  <a:lnTo>
                    <a:pt x="1522860" y="626102"/>
                  </a:lnTo>
                  <a:lnTo>
                    <a:pt x="1512731" y="580112"/>
                  </a:lnTo>
                  <a:lnTo>
                    <a:pt x="1499910" y="535198"/>
                  </a:lnTo>
                  <a:lnTo>
                    <a:pt x="1484486" y="491450"/>
                  </a:lnTo>
                  <a:lnTo>
                    <a:pt x="1466550" y="448956"/>
                  </a:lnTo>
                  <a:lnTo>
                    <a:pt x="1446192" y="407809"/>
                  </a:lnTo>
                  <a:lnTo>
                    <a:pt x="1423500" y="368097"/>
                  </a:lnTo>
                  <a:lnTo>
                    <a:pt x="1398567" y="329910"/>
                  </a:lnTo>
                  <a:lnTo>
                    <a:pt x="1371481" y="293340"/>
                  </a:lnTo>
                  <a:lnTo>
                    <a:pt x="1342332" y="258476"/>
                  </a:lnTo>
                  <a:lnTo>
                    <a:pt x="1311211" y="225409"/>
                  </a:lnTo>
                  <a:lnTo>
                    <a:pt x="1278208" y="194227"/>
                  </a:lnTo>
                  <a:lnTo>
                    <a:pt x="1243412" y="165023"/>
                  </a:lnTo>
                  <a:lnTo>
                    <a:pt x="1206913" y="137884"/>
                  </a:lnTo>
                  <a:lnTo>
                    <a:pt x="1168802" y="112903"/>
                  </a:lnTo>
                  <a:lnTo>
                    <a:pt x="1129169" y="90169"/>
                  </a:lnTo>
                  <a:lnTo>
                    <a:pt x="1088103" y="69771"/>
                  </a:lnTo>
                  <a:lnTo>
                    <a:pt x="1045695" y="51801"/>
                  </a:lnTo>
                  <a:lnTo>
                    <a:pt x="1002035" y="36349"/>
                  </a:lnTo>
                  <a:lnTo>
                    <a:pt x="957212" y="23503"/>
                  </a:lnTo>
                  <a:lnTo>
                    <a:pt x="911316" y="13356"/>
                  </a:lnTo>
                  <a:lnTo>
                    <a:pt x="864438" y="5996"/>
                  </a:lnTo>
                  <a:lnTo>
                    <a:pt x="816668" y="1514"/>
                  </a:lnTo>
                  <a:lnTo>
                    <a:pt x="768096" y="0"/>
                  </a:lnTo>
                  <a:close/>
                </a:path>
              </a:pathLst>
            </a:custGeom>
            <a:solidFill>
              <a:srgbClr val="D9D9D9"/>
            </a:solidFill>
          </p:spPr>
          <p:txBody>
            <a:bodyPr wrap="square" lIns="0" tIns="0" rIns="0" bIns="0" rtlCol="0"/>
            <a:lstStyle/>
            <a:p>
              <a:endParaRPr/>
            </a:p>
          </p:txBody>
        </p:sp>
        <p:pic>
          <p:nvPicPr>
            <p:cNvPr id="14" name="object 14"/>
            <p:cNvPicPr/>
            <p:nvPr/>
          </p:nvPicPr>
          <p:blipFill>
            <a:blip r:embed="rId2" cstate="print"/>
            <a:stretch>
              <a:fillRect/>
            </a:stretch>
          </p:blipFill>
          <p:spPr>
            <a:xfrm>
              <a:off x="6769608" y="3585972"/>
              <a:ext cx="1356359" cy="1367027"/>
            </a:xfrm>
            <a:prstGeom prst="rect">
              <a:avLst/>
            </a:prstGeom>
          </p:spPr>
        </p:pic>
        <p:sp>
          <p:nvSpPr>
            <p:cNvPr id="15" name="object 15"/>
            <p:cNvSpPr/>
            <p:nvPr/>
          </p:nvSpPr>
          <p:spPr>
            <a:xfrm>
              <a:off x="6850379" y="3611880"/>
              <a:ext cx="1254760" cy="1264920"/>
            </a:xfrm>
            <a:custGeom>
              <a:avLst/>
              <a:gdLst/>
              <a:ahLst/>
              <a:cxnLst/>
              <a:rect l="l" t="t" r="r" b="b"/>
              <a:pathLst>
                <a:path w="1254759" h="1264920">
                  <a:moveTo>
                    <a:pt x="627126" y="0"/>
                  </a:moveTo>
                  <a:lnTo>
                    <a:pt x="580325" y="1735"/>
                  </a:lnTo>
                  <a:lnTo>
                    <a:pt x="534459" y="6858"/>
                  </a:lnTo>
                  <a:lnTo>
                    <a:pt x="489647" y="15248"/>
                  </a:lnTo>
                  <a:lnTo>
                    <a:pt x="446012" y="26781"/>
                  </a:lnTo>
                  <a:lnTo>
                    <a:pt x="403674" y="41336"/>
                  </a:lnTo>
                  <a:lnTo>
                    <a:pt x="362755" y="58790"/>
                  </a:lnTo>
                  <a:lnTo>
                    <a:pt x="323376" y="79020"/>
                  </a:lnTo>
                  <a:lnTo>
                    <a:pt x="285659" y="101905"/>
                  </a:lnTo>
                  <a:lnTo>
                    <a:pt x="249725" y="127321"/>
                  </a:lnTo>
                  <a:lnTo>
                    <a:pt x="215694" y="155148"/>
                  </a:lnTo>
                  <a:lnTo>
                    <a:pt x="183689" y="185261"/>
                  </a:lnTo>
                  <a:lnTo>
                    <a:pt x="153831" y="217539"/>
                  </a:lnTo>
                  <a:lnTo>
                    <a:pt x="126240" y="251859"/>
                  </a:lnTo>
                  <a:lnTo>
                    <a:pt x="101039" y="288100"/>
                  </a:lnTo>
                  <a:lnTo>
                    <a:pt x="78349" y="326138"/>
                  </a:lnTo>
                  <a:lnTo>
                    <a:pt x="58290" y="365851"/>
                  </a:lnTo>
                  <a:lnTo>
                    <a:pt x="40984" y="407117"/>
                  </a:lnTo>
                  <a:lnTo>
                    <a:pt x="26553" y="449814"/>
                  </a:lnTo>
                  <a:lnTo>
                    <a:pt x="15118" y="493819"/>
                  </a:lnTo>
                  <a:lnTo>
                    <a:pt x="6800" y="539010"/>
                  </a:lnTo>
                  <a:lnTo>
                    <a:pt x="1720" y="585264"/>
                  </a:lnTo>
                  <a:lnTo>
                    <a:pt x="0" y="632460"/>
                  </a:lnTo>
                  <a:lnTo>
                    <a:pt x="1720" y="679655"/>
                  </a:lnTo>
                  <a:lnTo>
                    <a:pt x="6800" y="725909"/>
                  </a:lnTo>
                  <a:lnTo>
                    <a:pt x="15118" y="771100"/>
                  </a:lnTo>
                  <a:lnTo>
                    <a:pt x="26553" y="815105"/>
                  </a:lnTo>
                  <a:lnTo>
                    <a:pt x="40984" y="857802"/>
                  </a:lnTo>
                  <a:lnTo>
                    <a:pt x="58290" y="899068"/>
                  </a:lnTo>
                  <a:lnTo>
                    <a:pt x="78349" y="938781"/>
                  </a:lnTo>
                  <a:lnTo>
                    <a:pt x="101039" y="976819"/>
                  </a:lnTo>
                  <a:lnTo>
                    <a:pt x="126240" y="1013060"/>
                  </a:lnTo>
                  <a:lnTo>
                    <a:pt x="153831" y="1047380"/>
                  </a:lnTo>
                  <a:lnTo>
                    <a:pt x="183689" y="1079658"/>
                  </a:lnTo>
                  <a:lnTo>
                    <a:pt x="215694" y="1109771"/>
                  </a:lnTo>
                  <a:lnTo>
                    <a:pt x="249725" y="1137598"/>
                  </a:lnTo>
                  <a:lnTo>
                    <a:pt x="285659" y="1163014"/>
                  </a:lnTo>
                  <a:lnTo>
                    <a:pt x="323376" y="1185899"/>
                  </a:lnTo>
                  <a:lnTo>
                    <a:pt x="362755" y="1206129"/>
                  </a:lnTo>
                  <a:lnTo>
                    <a:pt x="403674" y="1223583"/>
                  </a:lnTo>
                  <a:lnTo>
                    <a:pt x="446012" y="1238138"/>
                  </a:lnTo>
                  <a:lnTo>
                    <a:pt x="489647" y="1249671"/>
                  </a:lnTo>
                  <a:lnTo>
                    <a:pt x="534459" y="1258061"/>
                  </a:lnTo>
                  <a:lnTo>
                    <a:pt x="580325" y="1263184"/>
                  </a:lnTo>
                  <a:lnTo>
                    <a:pt x="627126" y="1264920"/>
                  </a:lnTo>
                  <a:lnTo>
                    <a:pt x="673926" y="1263184"/>
                  </a:lnTo>
                  <a:lnTo>
                    <a:pt x="719792" y="1258061"/>
                  </a:lnTo>
                  <a:lnTo>
                    <a:pt x="764604" y="1249671"/>
                  </a:lnTo>
                  <a:lnTo>
                    <a:pt x="808239" y="1238138"/>
                  </a:lnTo>
                  <a:lnTo>
                    <a:pt x="850577" y="1223583"/>
                  </a:lnTo>
                  <a:lnTo>
                    <a:pt x="891496" y="1206129"/>
                  </a:lnTo>
                  <a:lnTo>
                    <a:pt x="930875" y="1185899"/>
                  </a:lnTo>
                  <a:lnTo>
                    <a:pt x="968592" y="1163014"/>
                  </a:lnTo>
                  <a:lnTo>
                    <a:pt x="1004526" y="1137598"/>
                  </a:lnTo>
                  <a:lnTo>
                    <a:pt x="1038557" y="1109771"/>
                  </a:lnTo>
                  <a:lnTo>
                    <a:pt x="1070562" y="1079658"/>
                  </a:lnTo>
                  <a:lnTo>
                    <a:pt x="1100420" y="1047380"/>
                  </a:lnTo>
                  <a:lnTo>
                    <a:pt x="1128011" y="1013060"/>
                  </a:lnTo>
                  <a:lnTo>
                    <a:pt x="1153212" y="976819"/>
                  </a:lnTo>
                  <a:lnTo>
                    <a:pt x="1175902" y="938781"/>
                  </a:lnTo>
                  <a:lnTo>
                    <a:pt x="1195961" y="899068"/>
                  </a:lnTo>
                  <a:lnTo>
                    <a:pt x="1213267" y="857802"/>
                  </a:lnTo>
                  <a:lnTo>
                    <a:pt x="1227698" y="815105"/>
                  </a:lnTo>
                  <a:lnTo>
                    <a:pt x="1239133" y="771100"/>
                  </a:lnTo>
                  <a:lnTo>
                    <a:pt x="1247451" y="725909"/>
                  </a:lnTo>
                  <a:lnTo>
                    <a:pt x="1252531" y="679655"/>
                  </a:lnTo>
                  <a:lnTo>
                    <a:pt x="1254252" y="632460"/>
                  </a:lnTo>
                  <a:lnTo>
                    <a:pt x="1252531" y="585264"/>
                  </a:lnTo>
                  <a:lnTo>
                    <a:pt x="1247451" y="539010"/>
                  </a:lnTo>
                  <a:lnTo>
                    <a:pt x="1239133" y="493819"/>
                  </a:lnTo>
                  <a:lnTo>
                    <a:pt x="1227698" y="449814"/>
                  </a:lnTo>
                  <a:lnTo>
                    <a:pt x="1213267" y="407117"/>
                  </a:lnTo>
                  <a:lnTo>
                    <a:pt x="1195961" y="365851"/>
                  </a:lnTo>
                  <a:lnTo>
                    <a:pt x="1175902" y="326138"/>
                  </a:lnTo>
                  <a:lnTo>
                    <a:pt x="1153212" y="288100"/>
                  </a:lnTo>
                  <a:lnTo>
                    <a:pt x="1128011" y="251859"/>
                  </a:lnTo>
                  <a:lnTo>
                    <a:pt x="1100420" y="217539"/>
                  </a:lnTo>
                  <a:lnTo>
                    <a:pt x="1070562" y="185261"/>
                  </a:lnTo>
                  <a:lnTo>
                    <a:pt x="1038557" y="155148"/>
                  </a:lnTo>
                  <a:lnTo>
                    <a:pt x="1004526" y="127321"/>
                  </a:lnTo>
                  <a:lnTo>
                    <a:pt x="968592" y="101905"/>
                  </a:lnTo>
                  <a:lnTo>
                    <a:pt x="930875" y="79020"/>
                  </a:lnTo>
                  <a:lnTo>
                    <a:pt x="891496" y="58790"/>
                  </a:lnTo>
                  <a:lnTo>
                    <a:pt x="850577" y="41336"/>
                  </a:lnTo>
                  <a:lnTo>
                    <a:pt x="808239" y="26781"/>
                  </a:lnTo>
                  <a:lnTo>
                    <a:pt x="764604" y="15248"/>
                  </a:lnTo>
                  <a:lnTo>
                    <a:pt x="719792" y="6858"/>
                  </a:lnTo>
                  <a:lnTo>
                    <a:pt x="673926" y="1735"/>
                  </a:lnTo>
                  <a:lnTo>
                    <a:pt x="627126" y="0"/>
                  </a:lnTo>
                  <a:close/>
                </a:path>
              </a:pathLst>
            </a:custGeom>
            <a:solidFill>
              <a:srgbClr val="EC7C30"/>
            </a:solidFill>
          </p:spPr>
          <p:txBody>
            <a:bodyPr wrap="square" lIns="0" tIns="0" rIns="0" bIns="0" rtlCol="0"/>
            <a:lstStyle/>
            <a:p>
              <a:endParaRPr/>
            </a:p>
          </p:txBody>
        </p:sp>
        <p:sp>
          <p:nvSpPr>
            <p:cNvPr id="16" name="object 16"/>
            <p:cNvSpPr/>
            <p:nvPr/>
          </p:nvSpPr>
          <p:spPr>
            <a:xfrm>
              <a:off x="9534144" y="3474720"/>
              <a:ext cx="1536700" cy="1539240"/>
            </a:xfrm>
            <a:custGeom>
              <a:avLst/>
              <a:gdLst/>
              <a:ahLst/>
              <a:cxnLst/>
              <a:rect l="l" t="t" r="r" b="b"/>
              <a:pathLst>
                <a:path w="1536700" h="1539239">
                  <a:moveTo>
                    <a:pt x="768096" y="0"/>
                  </a:moveTo>
                  <a:lnTo>
                    <a:pt x="719523" y="1514"/>
                  </a:lnTo>
                  <a:lnTo>
                    <a:pt x="671753" y="5996"/>
                  </a:lnTo>
                  <a:lnTo>
                    <a:pt x="624875" y="13356"/>
                  </a:lnTo>
                  <a:lnTo>
                    <a:pt x="578979" y="23503"/>
                  </a:lnTo>
                  <a:lnTo>
                    <a:pt x="534156" y="36349"/>
                  </a:lnTo>
                  <a:lnTo>
                    <a:pt x="490496" y="51801"/>
                  </a:lnTo>
                  <a:lnTo>
                    <a:pt x="448088" y="69771"/>
                  </a:lnTo>
                  <a:lnTo>
                    <a:pt x="407022" y="90169"/>
                  </a:lnTo>
                  <a:lnTo>
                    <a:pt x="367389" y="112903"/>
                  </a:lnTo>
                  <a:lnTo>
                    <a:pt x="329278" y="137884"/>
                  </a:lnTo>
                  <a:lnTo>
                    <a:pt x="292779" y="165023"/>
                  </a:lnTo>
                  <a:lnTo>
                    <a:pt x="257983" y="194227"/>
                  </a:lnTo>
                  <a:lnTo>
                    <a:pt x="224980" y="225409"/>
                  </a:lnTo>
                  <a:lnTo>
                    <a:pt x="193859" y="258476"/>
                  </a:lnTo>
                  <a:lnTo>
                    <a:pt x="164710" y="293340"/>
                  </a:lnTo>
                  <a:lnTo>
                    <a:pt x="137624" y="329910"/>
                  </a:lnTo>
                  <a:lnTo>
                    <a:pt x="112691" y="368097"/>
                  </a:lnTo>
                  <a:lnTo>
                    <a:pt x="89999" y="407809"/>
                  </a:lnTo>
                  <a:lnTo>
                    <a:pt x="69641" y="448956"/>
                  </a:lnTo>
                  <a:lnTo>
                    <a:pt x="51705" y="491450"/>
                  </a:lnTo>
                  <a:lnTo>
                    <a:pt x="36281" y="535198"/>
                  </a:lnTo>
                  <a:lnTo>
                    <a:pt x="23460" y="580112"/>
                  </a:lnTo>
                  <a:lnTo>
                    <a:pt x="13331" y="626102"/>
                  </a:lnTo>
                  <a:lnTo>
                    <a:pt x="5985" y="673076"/>
                  </a:lnTo>
                  <a:lnTo>
                    <a:pt x="1511" y="720945"/>
                  </a:lnTo>
                  <a:lnTo>
                    <a:pt x="0" y="769619"/>
                  </a:lnTo>
                  <a:lnTo>
                    <a:pt x="1511" y="818294"/>
                  </a:lnTo>
                  <a:lnTo>
                    <a:pt x="5985" y="866163"/>
                  </a:lnTo>
                  <a:lnTo>
                    <a:pt x="13331" y="913137"/>
                  </a:lnTo>
                  <a:lnTo>
                    <a:pt x="23460" y="959127"/>
                  </a:lnTo>
                  <a:lnTo>
                    <a:pt x="36281" y="1004041"/>
                  </a:lnTo>
                  <a:lnTo>
                    <a:pt x="51705" y="1047789"/>
                  </a:lnTo>
                  <a:lnTo>
                    <a:pt x="69641" y="1090283"/>
                  </a:lnTo>
                  <a:lnTo>
                    <a:pt x="89999" y="1131430"/>
                  </a:lnTo>
                  <a:lnTo>
                    <a:pt x="112691" y="1171142"/>
                  </a:lnTo>
                  <a:lnTo>
                    <a:pt x="137624" y="1209329"/>
                  </a:lnTo>
                  <a:lnTo>
                    <a:pt x="164710" y="1245899"/>
                  </a:lnTo>
                  <a:lnTo>
                    <a:pt x="193859" y="1280763"/>
                  </a:lnTo>
                  <a:lnTo>
                    <a:pt x="224980" y="1313830"/>
                  </a:lnTo>
                  <a:lnTo>
                    <a:pt x="257983" y="1345012"/>
                  </a:lnTo>
                  <a:lnTo>
                    <a:pt x="292779" y="1374216"/>
                  </a:lnTo>
                  <a:lnTo>
                    <a:pt x="329278" y="1401355"/>
                  </a:lnTo>
                  <a:lnTo>
                    <a:pt x="367389" y="1426336"/>
                  </a:lnTo>
                  <a:lnTo>
                    <a:pt x="407022" y="1449070"/>
                  </a:lnTo>
                  <a:lnTo>
                    <a:pt x="448088" y="1469468"/>
                  </a:lnTo>
                  <a:lnTo>
                    <a:pt x="490496" y="1487438"/>
                  </a:lnTo>
                  <a:lnTo>
                    <a:pt x="534156" y="1502890"/>
                  </a:lnTo>
                  <a:lnTo>
                    <a:pt x="578979" y="1515736"/>
                  </a:lnTo>
                  <a:lnTo>
                    <a:pt x="624875" y="1525883"/>
                  </a:lnTo>
                  <a:lnTo>
                    <a:pt x="671753" y="1533243"/>
                  </a:lnTo>
                  <a:lnTo>
                    <a:pt x="719523" y="1537725"/>
                  </a:lnTo>
                  <a:lnTo>
                    <a:pt x="768096" y="1539239"/>
                  </a:lnTo>
                  <a:lnTo>
                    <a:pt x="816668" y="1537725"/>
                  </a:lnTo>
                  <a:lnTo>
                    <a:pt x="864438" y="1533243"/>
                  </a:lnTo>
                  <a:lnTo>
                    <a:pt x="911316" y="1525883"/>
                  </a:lnTo>
                  <a:lnTo>
                    <a:pt x="957212" y="1515736"/>
                  </a:lnTo>
                  <a:lnTo>
                    <a:pt x="1002035" y="1502890"/>
                  </a:lnTo>
                  <a:lnTo>
                    <a:pt x="1045695" y="1487438"/>
                  </a:lnTo>
                  <a:lnTo>
                    <a:pt x="1088103" y="1469468"/>
                  </a:lnTo>
                  <a:lnTo>
                    <a:pt x="1129169" y="1449070"/>
                  </a:lnTo>
                  <a:lnTo>
                    <a:pt x="1168802" y="1426336"/>
                  </a:lnTo>
                  <a:lnTo>
                    <a:pt x="1206913" y="1401355"/>
                  </a:lnTo>
                  <a:lnTo>
                    <a:pt x="1243412" y="1374216"/>
                  </a:lnTo>
                  <a:lnTo>
                    <a:pt x="1278208" y="1345012"/>
                  </a:lnTo>
                  <a:lnTo>
                    <a:pt x="1311211" y="1313830"/>
                  </a:lnTo>
                  <a:lnTo>
                    <a:pt x="1342332" y="1280763"/>
                  </a:lnTo>
                  <a:lnTo>
                    <a:pt x="1371481" y="1245899"/>
                  </a:lnTo>
                  <a:lnTo>
                    <a:pt x="1398567" y="1209329"/>
                  </a:lnTo>
                  <a:lnTo>
                    <a:pt x="1423500" y="1171142"/>
                  </a:lnTo>
                  <a:lnTo>
                    <a:pt x="1446192" y="1131430"/>
                  </a:lnTo>
                  <a:lnTo>
                    <a:pt x="1466550" y="1090283"/>
                  </a:lnTo>
                  <a:lnTo>
                    <a:pt x="1484486" y="1047789"/>
                  </a:lnTo>
                  <a:lnTo>
                    <a:pt x="1499910" y="1004041"/>
                  </a:lnTo>
                  <a:lnTo>
                    <a:pt x="1512731" y="959127"/>
                  </a:lnTo>
                  <a:lnTo>
                    <a:pt x="1522860" y="913137"/>
                  </a:lnTo>
                  <a:lnTo>
                    <a:pt x="1530206" y="866163"/>
                  </a:lnTo>
                  <a:lnTo>
                    <a:pt x="1534680" y="818294"/>
                  </a:lnTo>
                  <a:lnTo>
                    <a:pt x="1536191" y="769619"/>
                  </a:lnTo>
                  <a:lnTo>
                    <a:pt x="1534680" y="720945"/>
                  </a:lnTo>
                  <a:lnTo>
                    <a:pt x="1530206" y="673076"/>
                  </a:lnTo>
                  <a:lnTo>
                    <a:pt x="1522860" y="626102"/>
                  </a:lnTo>
                  <a:lnTo>
                    <a:pt x="1512731" y="580112"/>
                  </a:lnTo>
                  <a:lnTo>
                    <a:pt x="1499910" y="535198"/>
                  </a:lnTo>
                  <a:lnTo>
                    <a:pt x="1484486" y="491450"/>
                  </a:lnTo>
                  <a:lnTo>
                    <a:pt x="1466550" y="448956"/>
                  </a:lnTo>
                  <a:lnTo>
                    <a:pt x="1446192" y="407809"/>
                  </a:lnTo>
                  <a:lnTo>
                    <a:pt x="1423500" y="368097"/>
                  </a:lnTo>
                  <a:lnTo>
                    <a:pt x="1398567" y="329910"/>
                  </a:lnTo>
                  <a:lnTo>
                    <a:pt x="1371481" y="293340"/>
                  </a:lnTo>
                  <a:lnTo>
                    <a:pt x="1342332" y="258476"/>
                  </a:lnTo>
                  <a:lnTo>
                    <a:pt x="1311211" y="225409"/>
                  </a:lnTo>
                  <a:lnTo>
                    <a:pt x="1278208" y="194227"/>
                  </a:lnTo>
                  <a:lnTo>
                    <a:pt x="1243412" y="165023"/>
                  </a:lnTo>
                  <a:lnTo>
                    <a:pt x="1206913" y="137884"/>
                  </a:lnTo>
                  <a:lnTo>
                    <a:pt x="1168802" y="112903"/>
                  </a:lnTo>
                  <a:lnTo>
                    <a:pt x="1129169" y="90169"/>
                  </a:lnTo>
                  <a:lnTo>
                    <a:pt x="1088103" y="69771"/>
                  </a:lnTo>
                  <a:lnTo>
                    <a:pt x="1045695" y="51801"/>
                  </a:lnTo>
                  <a:lnTo>
                    <a:pt x="1002035" y="36349"/>
                  </a:lnTo>
                  <a:lnTo>
                    <a:pt x="957212" y="23503"/>
                  </a:lnTo>
                  <a:lnTo>
                    <a:pt x="911316" y="13356"/>
                  </a:lnTo>
                  <a:lnTo>
                    <a:pt x="864438" y="5996"/>
                  </a:lnTo>
                  <a:lnTo>
                    <a:pt x="816668" y="1514"/>
                  </a:lnTo>
                  <a:lnTo>
                    <a:pt x="768096" y="0"/>
                  </a:lnTo>
                  <a:close/>
                </a:path>
              </a:pathLst>
            </a:custGeom>
            <a:solidFill>
              <a:srgbClr val="D9D9D9"/>
            </a:solidFill>
          </p:spPr>
          <p:txBody>
            <a:bodyPr wrap="square" lIns="0" tIns="0" rIns="0" bIns="0" rtlCol="0"/>
            <a:lstStyle/>
            <a:p>
              <a:endParaRPr/>
            </a:p>
          </p:txBody>
        </p:sp>
        <p:pic>
          <p:nvPicPr>
            <p:cNvPr id="17" name="object 17"/>
            <p:cNvPicPr/>
            <p:nvPr/>
          </p:nvPicPr>
          <p:blipFill>
            <a:blip r:embed="rId2" cstate="print"/>
            <a:stretch>
              <a:fillRect/>
            </a:stretch>
          </p:blipFill>
          <p:spPr>
            <a:xfrm>
              <a:off x="9593580" y="3585972"/>
              <a:ext cx="1356359" cy="1367027"/>
            </a:xfrm>
            <a:prstGeom prst="rect">
              <a:avLst/>
            </a:prstGeom>
          </p:spPr>
        </p:pic>
        <p:sp>
          <p:nvSpPr>
            <p:cNvPr id="18" name="object 18"/>
            <p:cNvSpPr/>
            <p:nvPr/>
          </p:nvSpPr>
          <p:spPr>
            <a:xfrm>
              <a:off x="9674352" y="3611880"/>
              <a:ext cx="1254760" cy="1264920"/>
            </a:xfrm>
            <a:custGeom>
              <a:avLst/>
              <a:gdLst/>
              <a:ahLst/>
              <a:cxnLst/>
              <a:rect l="l" t="t" r="r" b="b"/>
              <a:pathLst>
                <a:path w="1254759" h="1264920">
                  <a:moveTo>
                    <a:pt x="627126" y="0"/>
                  </a:moveTo>
                  <a:lnTo>
                    <a:pt x="580325" y="1735"/>
                  </a:lnTo>
                  <a:lnTo>
                    <a:pt x="534459" y="6858"/>
                  </a:lnTo>
                  <a:lnTo>
                    <a:pt x="489647" y="15248"/>
                  </a:lnTo>
                  <a:lnTo>
                    <a:pt x="446012" y="26781"/>
                  </a:lnTo>
                  <a:lnTo>
                    <a:pt x="403674" y="41336"/>
                  </a:lnTo>
                  <a:lnTo>
                    <a:pt x="362755" y="58790"/>
                  </a:lnTo>
                  <a:lnTo>
                    <a:pt x="323376" y="79020"/>
                  </a:lnTo>
                  <a:lnTo>
                    <a:pt x="285659" y="101905"/>
                  </a:lnTo>
                  <a:lnTo>
                    <a:pt x="249725" y="127321"/>
                  </a:lnTo>
                  <a:lnTo>
                    <a:pt x="215694" y="155148"/>
                  </a:lnTo>
                  <a:lnTo>
                    <a:pt x="183689" y="185261"/>
                  </a:lnTo>
                  <a:lnTo>
                    <a:pt x="153831" y="217539"/>
                  </a:lnTo>
                  <a:lnTo>
                    <a:pt x="126240" y="251859"/>
                  </a:lnTo>
                  <a:lnTo>
                    <a:pt x="101039" y="288100"/>
                  </a:lnTo>
                  <a:lnTo>
                    <a:pt x="78349" y="326138"/>
                  </a:lnTo>
                  <a:lnTo>
                    <a:pt x="58290" y="365851"/>
                  </a:lnTo>
                  <a:lnTo>
                    <a:pt x="40984" y="407117"/>
                  </a:lnTo>
                  <a:lnTo>
                    <a:pt x="26553" y="449814"/>
                  </a:lnTo>
                  <a:lnTo>
                    <a:pt x="15118" y="493819"/>
                  </a:lnTo>
                  <a:lnTo>
                    <a:pt x="6800" y="539010"/>
                  </a:lnTo>
                  <a:lnTo>
                    <a:pt x="1720" y="585264"/>
                  </a:lnTo>
                  <a:lnTo>
                    <a:pt x="0" y="632460"/>
                  </a:lnTo>
                  <a:lnTo>
                    <a:pt x="1720" y="679655"/>
                  </a:lnTo>
                  <a:lnTo>
                    <a:pt x="6800" y="725909"/>
                  </a:lnTo>
                  <a:lnTo>
                    <a:pt x="15118" y="771100"/>
                  </a:lnTo>
                  <a:lnTo>
                    <a:pt x="26553" y="815105"/>
                  </a:lnTo>
                  <a:lnTo>
                    <a:pt x="40984" y="857802"/>
                  </a:lnTo>
                  <a:lnTo>
                    <a:pt x="58290" y="899068"/>
                  </a:lnTo>
                  <a:lnTo>
                    <a:pt x="78349" y="938781"/>
                  </a:lnTo>
                  <a:lnTo>
                    <a:pt x="101039" y="976819"/>
                  </a:lnTo>
                  <a:lnTo>
                    <a:pt x="126240" y="1013060"/>
                  </a:lnTo>
                  <a:lnTo>
                    <a:pt x="153831" y="1047380"/>
                  </a:lnTo>
                  <a:lnTo>
                    <a:pt x="183689" y="1079658"/>
                  </a:lnTo>
                  <a:lnTo>
                    <a:pt x="215694" y="1109771"/>
                  </a:lnTo>
                  <a:lnTo>
                    <a:pt x="249725" y="1137598"/>
                  </a:lnTo>
                  <a:lnTo>
                    <a:pt x="285659" y="1163014"/>
                  </a:lnTo>
                  <a:lnTo>
                    <a:pt x="323376" y="1185899"/>
                  </a:lnTo>
                  <a:lnTo>
                    <a:pt x="362755" y="1206129"/>
                  </a:lnTo>
                  <a:lnTo>
                    <a:pt x="403674" y="1223583"/>
                  </a:lnTo>
                  <a:lnTo>
                    <a:pt x="446012" y="1238138"/>
                  </a:lnTo>
                  <a:lnTo>
                    <a:pt x="489647" y="1249671"/>
                  </a:lnTo>
                  <a:lnTo>
                    <a:pt x="534459" y="1258061"/>
                  </a:lnTo>
                  <a:lnTo>
                    <a:pt x="580325" y="1263184"/>
                  </a:lnTo>
                  <a:lnTo>
                    <a:pt x="627126" y="1264920"/>
                  </a:lnTo>
                  <a:lnTo>
                    <a:pt x="673926" y="1263184"/>
                  </a:lnTo>
                  <a:lnTo>
                    <a:pt x="719792" y="1258061"/>
                  </a:lnTo>
                  <a:lnTo>
                    <a:pt x="764604" y="1249671"/>
                  </a:lnTo>
                  <a:lnTo>
                    <a:pt x="808239" y="1238138"/>
                  </a:lnTo>
                  <a:lnTo>
                    <a:pt x="850577" y="1223583"/>
                  </a:lnTo>
                  <a:lnTo>
                    <a:pt x="891496" y="1206129"/>
                  </a:lnTo>
                  <a:lnTo>
                    <a:pt x="930875" y="1185899"/>
                  </a:lnTo>
                  <a:lnTo>
                    <a:pt x="968592" y="1163014"/>
                  </a:lnTo>
                  <a:lnTo>
                    <a:pt x="1004526" y="1137598"/>
                  </a:lnTo>
                  <a:lnTo>
                    <a:pt x="1038557" y="1109771"/>
                  </a:lnTo>
                  <a:lnTo>
                    <a:pt x="1070562" y="1079658"/>
                  </a:lnTo>
                  <a:lnTo>
                    <a:pt x="1100420" y="1047380"/>
                  </a:lnTo>
                  <a:lnTo>
                    <a:pt x="1128011" y="1013060"/>
                  </a:lnTo>
                  <a:lnTo>
                    <a:pt x="1153212" y="976819"/>
                  </a:lnTo>
                  <a:lnTo>
                    <a:pt x="1175902" y="938781"/>
                  </a:lnTo>
                  <a:lnTo>
                    <a:pt x="1195961" y="899068"/>
                  </a:lnTo>
                  <a:lnTo>
                    <a:pt x="1213267" y="857802"/>
                  </a:lnTo>
                  <a:lnTo>
                    <a:pt x="1227698" y="815105"/>
                  </a:lnTo>
                  <a:lnTo>
                    <a:pt x="1239133" y="771100"/>
                  </a:lnTo>
                  <a:lnTo>
                    <a:pt x="1247451" y="725909"/>
                  </a:lnTo>
                  <a:lnTo>
                    <a:pt x="1252531" y="679655"/>
                  </a:lnTo>
                  <a:lnTo>
                    <a:pt x="1254252" y="632460"/>
                  </a:lnTo>
                  <a:lnTo>
                    <a:pt x="1252531" y="585264"/>
                  </a:lnTo>
                  <a:lnTo>
                    <a:pt x="1247451" y="539010"/>
                  </a:lnTo>
                  <a:lnTo>
                    <a:pt x="1239133" y="493819"/>
                  </a:lnTo>
                  <a:lnTo>
                    <a:pt x="1227698" y="449814"/>
                  </a:lnTo>
                  <a:lnTo>
                    <a:pt x="1213267" y="407117"/>
                  </a:lnTo>
                  <a:lnTo>
                    <a:pt x="1195961" y="365851"/>
                  </a:lnTo>
                  <a:lnTo>
                    <a:pt x="1175902" y="326138"/>
                  </a:lnTo>
                  <a:lnTo>
                    <a:pt x="1153212" y="288100"/>
                  </a:lnTo>
                  <a:lnTo>
                    <a:pt x="1128011" y="251859"/>
                  </a:lnTo>
                  <a:lnTo>
                    <a:pt x="1100420" y="217539"/>
                  </a:lnTo>
                  <a:lnTo>
                    <a:pt x="1070562" y="185261"/>
                  </a:lnTo>
                  <a:lnTo>
                    <a:pt x="1038557" y="155148"/>
                  </a:lnTo>
                  <a:lnTo>
                    <a:pt x="1004526" y="127321"/>
                  </a:lnTo>
                  <a:lnTo>
                    <a:pt x="968592" y="101905"/>
                  </a:lnTo>
                  <a:lnTo>
                    <a:pt x="930875" y="79020"/>
                  </a:lnTo>
                  <a:lnTo>
                    <a:pt x="891496" y="58790"/>
                  </a:lnTo>
                  <a:lnTo>
                    <a:pt x="850577" y="41336"/>
                  </a:lnTo>
                  <a:lnTo>
                    <a:pt x="808239" y="26781"/>
                  </a:lnTo>
                  <a:lnTo>
                    <a:pt x="764604" y="15248"/>
                  </a:lnTo>
                  <a:lnTo>
                    <a:pt x="719792" y="6858"/>
                  </a:lnTo>
                  <a:lnTo>
                    <a:pt x="673926" y="1735"/>
                  </a:lnTo>
                  <a:lnTo>
                    <a:pt x="627126" y="0"/>
                  </a:lnTo>
                  <a:close/>
                </a:path>
              </a:pathLst>
            </a:custGeom>
            <a:solidFill>
              <a:srgbClr val="EC7C30"/>
            </a:solidFill>
          </p:spPr>
          <p:txBody>
            <a:bodyPr wrap="square" lIns="0" tIns="0" rIns="0" bIns="0" rtlCol="0"/>
            <a:lstStyle/>
            <a:p>
              <a:endParaRPr/>
            </a:p>
          </p:txBody>
        </p:sp>
      </p:grpSp>
      <p:sp>
        <p:nvSpPr>
          <p:cNvPr id="29" name="object 29"/>
          <p:cNvSpPr txBox="1"/>
          <p:nvPr/>
        </p:nvSpPr>
        <p:spPr>
          <a:xfrm>
            <a:off x="433527" y="5196332"/>
            <a:ext cx="2618105" cy="1123315"/>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7E7E7E"/>
                </a:solidFill>
                <a:latin typeface="Arial"/>
                <a:cs typeface="Arial"/>
              </a:rPr>
              <a:t>IS IT IN A </a:t>
            </a:r>
            <a:r>
              <a:rPr sz="1800" b="1" spc="-5" dirty="0">
                <a:solidFill>
                  <a:schemeClr val="tx1">
                    <a:lumMod val="75000"/>
                    <a:lumOff val="25000"/>
                  </a:schemeClr>
                </a:solidFill>
                <a:latin typeface="Arial"/>
                <a:cs typeface="Arial"/>
              </a:rPr>
              <a:t>QUALIFIED </a:t>
            </a:r>
            <a:r>
              <a:rPr sz="1800" b="1" dirty="0">
                <a:solidFill>
                  <a:schemeClr val="tx1">
                    <a:lumMod val="75000"/>
                    <a:lumOff val="25000"/>
                  </a:schemeClr>
                </a:solidFill>
                <a:latin typeface="Arial"/>
                <a:cs typeface="Arial"/>
              </a:rPr>
              <a:t> </a:t>
            </a:r>
            <a:r>
              <a:rPr sz="1800" b="1" spc="-5" dirty="0">
                <a:solidFill>
                  <a:schemeClr val="tx1">
                    <a:lumMod val="75000"/>
                    <a:lumOff val="25000"/>
                  </a:schemeClr>
                </a:solidFill>
                <a:latin typeface="Arial"/>
                <a:cs typeface="Arial"/>
              </a:rPr>
              <a:t>CENSUS </a:t>
            </a:r>
            <a:r>
              <a:rPr sz="1800" b="1" dirty="0">
                <a:solidFill>
                  <a:schemeClr val="tx1">
                    <a:lumMod val="75000"/>
                    <a:lumOff val="25000"/>
                  </a:schemeClr>
                </a:solidFill>
                <a:latin typeface="Arial"/>
                <a:cs typeface="Arial"/>
              </a:rPr>
              <a:t>TRACT (QCT) </a:t>
            </a:r>
            <a:r>
              <a:rPr sz="1800" b="1" spc="5" dirty="0">
                <a:solidFill>
                  <a:srgbClr val="7E7E7E"/>
                </a:solidFill>
                <a:latin typeface="Arial"/>
                <a:cs typeface="Arial"/>
              </a:rPr>
              <a:t> </a:t>
            </a:r>
            <a:r>
              <a:rPr sz="1800" dirty="0">
                <a:solidFill>
                  <a:srgbClr val="7E7E7E"/>
                </a:solidFill>
                <a:latin typeface="Arial"/>
                <a:cs typeface="Arial"/>
              </a:rPr>
              <a:t>OR BENEFITING </a:t>
            </a:r>
            <a:r>
              <a:rPr sz="1800" spc="5" dirty="0">
                <a:solidFill>
                  <a:srgbClr val="7E7E7E"/>
                </a:solidFill>
                <a:latin typeface="Arial"/>
                <a:cs typeface="Arial"/>
              </a:rPr>
              <a:t> </a:t>
            </a:r>
            <a:r>
              <a:rPr sz="1800" spc="-5" dirty="0">
                <a:solidFill>
                  <a:srgbClr val="7E7E7E"/>
                </a:solidFill>
                <a:latin typeface="Arial"/>
                <a:cs typeface="Arial"/>
              </a:rPr>
              <a:t>INDIVIDUALS</a:t>
            </a:r>
            <a:r>
              <a:rPr sz="1800" spc="-20" dirty="0">
                <a:solidFill>
                  <a:srgbClr val="7E7E7E"/>
                </a:solidFill>
                <a:latin typeface="Arial"/>
                <a:cs typeface="Arial"/>
              </a:rPr>
              <a:t> </a:t>
            </a:r>
            <a:r>
              <a:rPr sz="1800" dirty="0">
                <a:solidFill>
                  <a:srgbClr val="7E7E7E"/>
                </a:solidFill>
                <a:latin typeface="Arial"/>
                <a:cs typeface="Arial"/>
              </a:rPr>
              <a:t>IN</a:t>
            </a:r>
            <a:r>
              <a:rPr sz="1800" spc="-110" dirty="0">
                <a:solidFill>
                  <a:srgbClr val="7E7E7E"/>
                </a:solidFill>
                <a:latin typeface="Arial"/>
                <a:cs typeface="Arial"/>
              </a:rPr>
              <a:t> </a:t>
            </a:r>
            <a:r>
              <a:rPr sz="1800" dirty="0">
                <a:solidFill>
                  <a:srgbClr val="7E7E7E"/>
                </a:solidFill>
                <a:latin typeface="Arial"/>
                <a:cs typeface="Arial"/>
              </a:rPr>
              <a:t>A</a:t>
            </a:r>
            <a:r>
              <a:rPr sz="1800" spc="-120" dirty="0">
                <a:solidFill>
                  <a:srgbClr val="7E7E7E"/>
                </a:solidFill>
                <a:latin typeface="Arial"/>
                <a:cs typeface="Arial"/>
              </a:rPr>
              <a:t> </a:t>
            </a:r>
            <a:r>
              <a:rPr sz="1800" dirty="0">
                <a:solidFill>
                  <a:srgbClr val="7E7E7E"/>
                </a:solidFill>
                <a:latin typeface="Arial"/>
                <a:cs typeface="Arial"/>
              </a:rPr>
              <a:t>QCT?</a:t>
            </a:r>
            <a:endParaRPr sz="1800" dirty="0">
              <a:latin typeface="Arial"/>
              <a:cs typeface="Arial"/>
            </a:endParaRPr>
          </a:p>
        </p:txBody>
      </p:sp>
      <p:sp>
        <p:nvSpPr>
          <p:cNvPr id="30" name="object 30"/>
          <p:cNvSpPr txBox="1"/>
          <p:nvPr/>
        </p:nvSpPr>
        <p:spPr>
          <a:xfrm>
            <a:off x="3382517" y="5196332"/>
            <a:ext cx="2651760" cy="1397635"/>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7E7E7E"/>
                </a:solidFill>
                <a:latin typeface="Arial"/>
                <a:cs typeface="Arial"/>
              </a:rPr>
              <a:t>DOES IT</a:t>
            </a:r>
            <a:r>
              <a:rPr sz="1800" spc="-140" dirty="0">
                <a:solidFill>
                  <a:srgbClr val="7E7E7E"/>
                </a:solidFill>
                <a:latin typeface="Arial"/>
                <a:cs typeface="Arial"/>
              </a:rPr>
              <a:t> </a:t>
            </a:r>
            <a:r>
              <a:rPr sz="1800" spc="-5" dirty="0">
                <a:solidFill>
                  <a:srgbClr val="7E7E7E"/>
                </a:solidFill>
                <a:latin typeface="Arial"/>
                <a:cs typeface="Arial"/>
              </a:rPr>
              <a:t>AD</a:t>
            </a:r>
            <a:r>
              <a:rPr sz="1800" spc="-15" dirty="0">
                <a:solidFill>
                  <a:srgbClr val="7E7E7E"/>
                </a:solidFill>
                <a:latin typeface="Arial"/>
                <a:cs typeface="Arial"/>
              </a:rPr>
              <a:t>D</a:t>
            </a:r>
            <a:r>
              <a:rPr sz="1800" spc="-5" dirty="0">
                <a:solidFill>
                  <a:srgbClr val="7E7E7E"/>
                </a:solidFill>
                <a:latin typeface="Arial"/>
                <a:cs typeface="Arial"/>
              </a:rPr>
              <a:t>RESS</a:t>
            </a:r>
            <a:r>
              <a:rPr sz="1800" spc="-100" dirty="0">
                <a:solidFill>
                  <a:srgbClr val="7E7E7E"/>
                </a:solidFill>
                <a:latin typeface="Arial"/>
                <a:cs typeface="Arial"/>
              </a:rPr>
              <a:t> </a:t>
            </a:r>
            <a:r>
              <a:rPr sz="1800" dirty="0">
                <a:solidFill>
                  <a:srgbClr val="7E7E7E"/>
                </a:solidFill>
                <a:latin typeface="Arial"/>
                <a:cs typeface="Arial"/>
              </a:rPr>
              <a:t>A  </a:t>
            </a:r>
            <a:r>
              <a:rPr sz="1800" spc="-20" dirty="0">
                <a:solidFill>
                  <a:srgbClr val="7E7E7E"/>
                </a:solidFill>
                <a:latin typeface="Arial"/>
                <a:cs typeface="Arial"/>
              </a:rPr>
              <a:t>DISPROPORTIONATELY </a:t>
            </a:r>
            <a:r>
              <a:rPr sz="1800" spc="-490" dirty="0">
                <a:solidFill>
                  <a:srgbClr val="7E7E7E"/>
                </a:solidFill>
                <a:latin typeface="Arial"/>
                <a:cs typeface="Arial"/>
              </a:rPr>
              <a:t> </a:t>
            </a:r>
            <a:r>
              <a:rPr sz="1800" dirty="0">
                <a:solidFill>
                  <a:srgbClr val="7E7E7E"/>
                </a:solidFill>
                <a:latin typeface="Arial"/>
                <a:cs typeface="Arial"/>
              </a:rPr>
              <a:t>NEG</a:t>
            </a:r>
            <a:r>
              <a:rPr sz="1800" spc="-135" dirty="0">
                <a:solidFill>
                  <a:srgbClr val="7E7E7E"/>
                </a:solidFill>
                <a:latin typeface="Arial"/>
                <a:cs typeface="Arial"/>
              </a:rPr>
              <a:t>A</a:t>
            </a:r>
            <a:r>
              <a:rPr sz="1800" spc="10" dirty="0">
                <a:solidFill>
                  <a:srgbClr val="7E7E7E"/>
                </a:solidFill>
                <a:latin typeface="Arial"/>
                <a:cs typeface="Arial"/>
              </a:rPr>
              <a:t>T</a:t>
            </a:r>
            <a:r>
              <a:rPr sz="1800" dirty="0">
                <a:solidFill>
                  <a:srgbClr val="7E7E7E"/>
                </a:solidFill>
                <a:latin typeface="Arial"/>
                <a:cs typeface="Arial"/>
              </a:rPr>
              <a:t>IVE</a:t>
            </a:r>
            <a:r>
              <a:rPr sz="1800" spc="-140" dirty="0">
                <a:solidFill>
                  <a:srgbClr val="7E7E7E"/>
                </a:solidFill>
                <a:latin typeface="Arial"/>
                <a:cs typeface="Arial"/>
              </a:rPr>
              <a:t>L</a:t>
            </a:r>
            <a:r>
              <a:rPr sz="1800" dirty="0">
                <a:solidFill>
                  <a:srgbClr val="7E7E7E"/>
                </a:solidFill>
                <a:latin typeface="Arial"/>
                <a:cs typeface="Arial"/>
              </a:rPr>
              <a:t>Y</a:t>
            </a:r>
            <a:r>
              <a:rPr sz="1800" spc="-60" dirty="0">
                <a:solidFill>
                  <a:srgbClr val="7E7E7E"/>
                </a:solidFill>
                <a:latin typeface="Arial"/>
                <a:cs typeface="Arial"/>
              </a:rPr>
              <a:t> </a:t>
            </a:r>
            <a:r>
              <a:rPr sz="1800" dirty="0">
                <a:solidFill>
                  <a:srgbClr val="7E7E7E"/>
                </a:solidFill>
                <a:latin typeface="Arial"/>
                <a:cs typeface="Arial"/>
              </a:rPr>
              <a:t>IM</a:t>
            </a:r>
            <a:r>
              <a:rPr sz="1800" spc="-130" dirty="0">
                <a:solidFill>
                  <a:srgbClr val="7E7E7E"/>
                </a:solidFill>
                <a:latin typeface="Arial"/>
                <a:cs typeface="Arial"/>
              </a:rPr>
              <a:t>P</a:t>
            </a:r>
            <a:r>
              <a:rPr sz="1800" dirty="0">
                <a:solidFill>
                  <a:srgbClr val="7E7E7E"/>
                </a:solidFill>
                <a:latin typeface="Arial"/>
                <a:cs typeface="Arial"/>
              </a:rPr>
              <a:t>AC</a:t>
            </a:r>
            <a:r>
              <a:rPr sz="1800" spc="10" dirty="0">
                <a:solidFill>
                  <a:srgbClr val="7E7E7E"/>
                </a:solidFill>
                <a:latin typeface="Arial"/>
                <a:cs typeface="Arial"/>
              </a:rPr>
              <a:t>T</a:t>
            </a:r>
            <a:r>
              <a:rPr sz="1800" spc="-5" dirty="0">
                <a:solidFill>
                  <a:srgbClr val="7E7E7E"/>
                </a:solidFill>
                <a:latin typeface="Arial"/>
                <a:cs typeface="Arial"/>
              </a:rPr>
              <a:t>ED  </a:t>
            </a:r>
            <a:r>
              <a:rPr sz="1800" dirty="0">
                <a:solidFill>
                  <a:srgbClr val="7E7E7E"/>
                </a:solidFill>
                <a:latin typeface="Arial"/>
                <a:cs typeface="Arial"/>
              </a:rPr>
              <a:t>GROU</a:t>
            </a:r>
            <a:r>
              <a:rPr sz="1800" spc="-229" dirty="0">
                <a:solidFill>
                  <a:srgbClr val="7E7E7E"/>
                </a:solidFill>
                <a:latin typeface="Arial"/>
                <a:cs typeface="Arial"/>
              </a:rPr>
              <a:t>P</a:t>
            </a:r>
            <a:r>
              <a:rPr sz="1800" dirty="0">
                <a:solidFill>
                  <a:srgbClr val="7E7E7E"/>
                </a:solidFill>
                <a:latin typeface="Arial"/>
                <a:cs typeface="Arial"/>
              </a:rPr>
              <a:t>,</a:t>
            </a:r>
            <a:r>
              <a:rPr sz="1800" spc="-105" dirty="0">
                <a:solidFill>
                  <a:srgbClr val="7E7E7E"/>
                </a:solidFill>
                <a:latin typeface="Arial"/>
                <a:cs typeface="Arial"/>
              </a:rPr>
              <a:t> </a:t>
            </a:r>
            <a:r>
              <a:rPr sz="1800" dirty="0">
                <a:solidFill>
                  <a:srgbClr val="7E7E7E"/>
                </a:solidFill>
                <a:latin typeface="Arial"/>
                <a:cs typeface="Arial"/>
              </a:rPr>
              <a:t>AREA,</a:t>
            </a:r>
            <a:endParaRPr sz="1800" dirty="0">
              <a:latin typeface="Arial"/>
              <a:cs typeface="Arial"/>
            </a:endParaRPr>
          </a:p>
          <a:p>
            <a:pPr marL="12700">
              <a:lnSpc>
                <a:spcPct val="100000"/>
              </a:lnSpc>
              <a:tabLst>
                <a:tab pos="482600" algn="l"/>
              </a:tabLst>
            </a:pPr>
            <a:r>
              <a:rPr sz="1800" dirty="0">
                <a:solidFill>
                  <a:srgbClr val="7E7E7E"/>
                </a:solidFill>
                <a:latin typeface="Arial"/>
                <a:cs typeface="Arial"/>
              </a:rPr>
              <a:t>OR	</a:t>
            </a:r>
            <a:r>
              <a:rPr sz="1800" spc="-5" dirty="0">
                <a:solidFill>
                  <a:srgbClr val="7E7E7E"/>
                </a:solidFill>
                <a:latin typeface="Arial"/>
                <a:cs typeface="Arial"/>
              </a:rPr>
              <a:t>HOUSEHOLD?</a:t>
            </a:r>
            <a:endParaRPr sz="1800" dirty="0">
              <a:latin typeface="Arial"/>
              <a:cs typeface="Arial"/>
            </a:endParaRPr>
          </a:p>
        </p:txBody>
      </p:sp>
      <p:sp>
        <p:nvSpPr>
          <p:cNvPr id="31" name="object 31"/>
          <p:cNvSpPr txBox="1"/>
          <p:nvPr/>
        </p:nvSpPr>
        <p:spPr>
          <a:xfrm>
            <a:off x="6353047" y="5196332"/>
            <a:ext cx="2632075" cy="1123315"/>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7E7E7E"/>
                </a:solidFill>
                <a:latin typeface="Arial"/>
                <a:cs typeface="Arial"/>
              </a:rPr>
              <a:t>DOES IT</a:t>
            </a:r>
            <a:r>
              <a:rPr sz="1800" spc="-140" dirty="0">
                <a:solidFill>
                  <a:srgbClr val="7E7E7E"/>
                </a:solidFill>
                <a:latin typeface="Arial"/>
                <a:cs typeface="Arial"/>
              </a:rPr>
              <a:t> </a:t>
            </a:r>
            <a:r>
              <a:rPr sz="1800" spc="-5" dirty="0">
                <a:solidFill>
                  <a:srgbClr val="7E7E7E"/>
                </a:solidFill>
                <a:latin typeface="Arial"/>
                <a:cs typeface="Arial"/>
              </a:rPr>
              <a:t>AD</a:t>
            </a:r>
            <a:r>
              <a:rPr sz="1800" spc="-15" dirty="0">
                <a:solidFill>
                  <a:srgbClr val="7E7E7E"/>
                </a:solidFill>
                <a:latin typeface="Arial"/>
                <a:cs typeface="Arial"/>
              </a:rPr>
              <a:t>D</a:t>
            </a:r>
            <a:r>
              <a:rPr sz="1800" spc="-5" dirty="0">
                <a:solidFill>
                  <a:srgbClr val="7E7E7E"/>
                </a:solidFill>
                <a:latin typeface="Arial"/>
                <a:cs typeface="Arial"/>
              </a:rPr>
              <a:t>RESS</a:t>
            </a:r>
            <a:r>
              <a:rPr sz="1800" spc="-100" dirty="0">
                <a:solidFill>
                  <a:srgbClr val="7E7E7E"/>
                </a:solidFill>
                <a:latin typeface="Arial"/>
                <a:cs typeface="Arial"/>
              </a:rPr>
              <a:t> </a:t>
            </a:r>
            <a:r>
              <a:rPr sz="1800" dirty="0">
                <a:solidFill>
                  <a:srgbClr val="7E7E7E"/>
                </a:solidFill>
                <a:latin typeface="Arial"/>
                <a:cs typeface="Arial"/>
              </a:rPr>
              <a:t>A  </a:t>
            </a:r>
            <a:r>
              <a:rPr sz="1800" spc="-20" dirty="0">
                <a:solidFill>
                  <a:srgbClr val="7E7E7E"/>
                </a:solidFill>
                <a:latin typeface="Arial"/>
                <a:cs typeface="Arial"/>
              </a:rPr>
              <a:t>NEGATIVE </a:t>
            </a:r>
            <a:r>
              <a:rPr sz="1800" dirty="0">
                <a:solidFill>
                  <a:srgbClr val="7E7E7E"/>
                </a:solidFill>
                <a:latin typeface="Arial"/>
                <a:cs typeface="Arial"/>
              </a:rPr>
              <a:t>ECONOMIC </a:t>
            </a:r>
            <a:r>
              <a:rPr sz="1800" spc="5" dirty="0">
                <a:solidFill>
                  <a:srgbClr val="7E7E7E"/>
                </a:solidFill>
                <a:latin typeface="Arial"/>
                <a:cs typeface="Arial"/>
              </a:rPr>
              <a:t> </a:t>
            </a:r>
            <a:r>
              <a:rPr sz="1800" spc="-25" dirty="0">
                <a:solidFill>
                  <a:srgbClr val="7E7E7E"/>
                </a:solidFill>
                <a:latin typeface="Arial"/>
                <a:cs typeface="Arial"/>
              </a:rPr>
              <a:t>IMPACT </a:t>
            </a:r>
            <a:r>
              <a:rPr sz="1800" dirty="0">
                <a:solidFill>
                  <a:srgbClr val="7E7E7E"/>
                </a:solidFill>
                <a:latin typeface="Arial"/>
                <a:cs typeface="Arial"/>
              </a:rPr>
              <a:t>ON THE LG? </a:t>
            </a:r>
            <a:r>
              <a:rPr sz="1800" spc="5" dirty="0">
                <a:solidFill>
                  <a:srgbClr val="7E7E7E"/>
                </a:solidFill>
                <a:latin typeface="Arial"/>
                <a:cs typeface="Arial"/>
              </a:rPr>
              <a:t> </a:t>
            </a:r>
            <a:r>
              <a:rPr sz="1800" dirty="0">
                <a:solidFill>
                  <a:srgbClr val="7E7E7E"/>
                </a:solidFill>
                <a:latin typeface="Arial"/>
                <a:cs typeface="Arial"/>
              </a:rPr>
              <a:t>(NOT</a:t>
            </a:r>
            <a:r>
              <a:rPr sz="1800" spc="-65" dirty="0">
                <a:solidFill>
                  <a:srgbClr val="7E7E7E"/>
                </a:solidFill>
                <a:latin typeface="Arial"/>
                <a:cs typeface="Arial"/>
              </a:rPr>
              <a:t> </a:t>
            </a:r>
            <a:r>
              <a:rPr sz="1800" dirty="0">
                <a:solidFill>
                  <a:srgbClr val="7E7E7E"/>
                </a:solidFill>
                <a:latin typeface="Arial"/>
                <a:cs typeface="Arial"/>
              </a:rPr>
              <a:t>LOST</a:t>
            </a:r>
            <a:r>
              <a:rPr sz="1800" spc="-75" dirty="0">
                <a:solidFill>
                  <a:srgbClr val="7E7E7E"/>
                </a:solidFill>
                <a:latin typeface="Arial"/>
                <a:cs typeface="Arial"/>
              </a:rPr>
              <a:t> </a:t>
            </a:r>
            <a:r>
              <a:rPr sz="1800" spc="-5" dirty="0">
                <a:solidFill>
                  <a:srgbClr val="7E7E7E"/>
                </a:solidFill>
                <a:latin typeface="Arial"/>
                <a:cs typeface="Arial"/>
              </a:rPr>
              <a:t>REVENUES)</a:t>
            </a:r>
            <a:endParaRPr sz="1800" dirty="0">
              <a:latin typeface="Arial"/>
              <a:cs typeface="Arial"/>
            </a:endParaRPr>
          </a:p>
        </p:txBody>
      </p:sp>
      <p:sp>
        <p:nvSpPr>
          <p:cNvPr id="32" name="object 32"/>
          <p:cNvSpPr txBox="1"/>
          <p:nvPr/>
        </p:nvSpPr>
        <p:spPr>
          <a:xfrm>
            <a:off x="9338309" y="5196332"/>
            <a:ext cx="2486025" cy="1123315"/>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7E7E7E"/>
                </a:solidFill>
                <a:latin typeface="Arial"/>
                <a:cs typeface="Arial"/>
              </a:rPr>
              <a:t>DOES IT</a:t>
            </a:r>
            <a:r>
              <a:rPr sz="1800" spc="-140" dirty="0">
                <a:solidFill>
                  <a:srgbClr val="7E7E7E"/>
                </a:solidFill>
                <a:latin typeface="Arial"/>
                <a:cs typeface="Arial"/>
              </a:rPr>
              <a:t> </a:t>
            </a:r>
            <a:r>
              <a:rPr sz="1800" spc="-5" dirty="0">
                <a:solidFill>
                  <a:srgbClr val="7E7E7E"/>
                </a:solidFill>
                <a:latin typeface="Arial"/>
                <a:cs typeface="Arial"/>
              </a:rPr>
              <a:t>AD</a:t>
            </a:r>
            <a:r>
              <a:rPr sz="1800" spc="-15" dirty="0">
                <a:solidFill>
                  <a:srgbClr val="7E7E7E"/>
                </a:solidFill>
                <a:latin typeface="Arial"/>
                <a:cs typeface="Arial"/>
              </a:rPr>
              <a:t>D</a:t>
            </a:r>
            <a:r>
              <a:rPr sz="1800" spc="-5" dirty="0">
                <a:solidFill>
                  <a:srgbClr val="7E7E7E"/>
                </a:solidFill>
                <a:latin typeface="Arial"/>
                <a:cs typeface="Arial"/>
              </a:rPr>
              <a:t>RESS</a:t>
            </a:r>
            <a:r>
              <a:rPr sz="1800" spc="-100" dirty="0">
                <a:solidFill>
                  <a:srgbClr val="7E7E7E"/>
                </a:solidFill>
                <a:latin typeface="Arial"/>
                <a:cs typeface="Arial"/>
              </a:rPr>
              <a:t> </a:t>
            </a:r>
            <a:r>
              <a:rPr sz="1800" dirty="0">
                <a:solidFill>
                  <a:srgbClr val="7E7E7E"/>
                </a:solidFill>
                <a:latin typeface="Arial"/>
                <a:cs typeface="Arial"/>
              </a:rPr>
              <a:t>A  </a:t>
            </a:r>
            <a:r>
              <a:rPr sz="1800" spc="-20" dirty="0">
                <a:solidFill>
                  <a:srgbClr val="7E7E7E"/>
                </a:solidFill>
                <a:latin typeface="Arial"/>
                <a:cs typeface="Arial"/>
              </a:rPr>
              <a:t>NEGATIVE</a:t>
            </a:r>
            <a:r>
              <a:rPr sz="1800" spc="-85" dirty="0">
                <a:solidFill>
                  <a:srgbClr val="7E7E7E"/>
                </a:solidFill>
                <a:latin typeface="Arial"/>
                <a:cs typeface="Arial"/>
              </a:rPr>
              <a:t> </a:t>
            </a:r>
            <a:r>
              <a:rPr sz="1800" dirty="0">
                <a:solidFill>
                  <a:srgbClr val="7E7E7E"/>
                </a:solidFill>
                <a:latin typeface="Arial"/>
                <a:cs typeface="Arial"/>
              </a:rPr>
              <a:t>ECONOMIC </a:t>
            </a:r>
            <a:r>
              <a:rPr sz="1800" spc="-484" dirty="0">
                <a:solidFill>
                  <a:srgbClr val="7E7E7E"/>
                </a:solidFill>
                <a:latin typeface="Arial"/>
                <a:cs typeface="Arial"/>
              </a:rPr>
              <a:t> </a:t>
            </a:r>
            <a:r>
              <a:rPr sz="1800" spc="-25" dirty="0">
                <a:solidFill>
                  <a:srgbClr val="7E7E7E"/>
                </a:solidFill>
                <a:latin typeface="Arial"/>
                <a:cs typeface="Arial"/>
              </a:rPr>
              <a:t>IMPACT </a:t>
            </a:r>
            <a:r>
              <a:rPr sz="1800" dirty="0">
                <a:solidFill>
                  <a:srgbClr val="7E7E7E"/>
                </a:solidFill>
                <a:latin typeface="Arial"/>
                <a:cs typeface="Arial"/>
              </a:rPr>
              <a:t>IN THE </a:t>
            </a:r>
            <a:r>
              <a:rPr sz="1800" spc="5" dirty="0">
                <a:solidFill>
                  <a:srgbClr val="7E7E7E"/>
                </a:solidFill>
                <a:latin typeface="Arial"/>
                <a:cs typeface="Arial"/>
              </a:rPr>
              <a:t> </a:t>
            </a:r>
            <a:r>
              <a:rPr sz="1800" dirty="0">
                <a:solidFill>
                  <a:srgbClr val="7E7E7E"/>
                </a:solidFill>
                <a:latin typeface="Arial"/>
                <a:cs typeface="Arial"/>
              </a:rPr>
              <a:t>COMMUNITY?</a:t>
            </a:r>
            <a:endParaRPr sz="1800" dirty="0">
              <a:latin typeface="Arial"/>
              <a:cs typeface="Arial"/>
            </a:endParaRPr>
          </a:p>
        </p:txBody>
      </p:sp>
      <p:grpSp>
        <p:nvGrpSpPr>
          <p:cNvPr id="33" name="object 33"/>
          <p:cNvGrpSpPr/>
          <p:nvPr/>
        </p:nvGrpSpPr>
        <p:grpSpPr>
          <a:xfrm>
            <a:off x="0" y="0"/>
            <a:ext cx="12198350" cy="1571625"/>
            <a:chOff x="0" y="0"/>
            <a:chExt cx="12198350" cy="1571625"/>
          </a:xfrm>
        </p:grpSpPr>
        <p:sp>
          <p:nvSpPr>
            <p:cNvPr id="34" name="object 34"/>
            <p:cNvSpPr/>
            <p:nvPr/>
          </p:nvSpPr>
          <p:spPr>
            <a:xfrm>
              <a:off x="0" y="0"/>
              <a:ext cx="12192000" cy="1571625"/>
            </a:xfrm>
            <a:custGeom>
              <a:avLst/>
              <a:gdLst/>
              <a:ahLst/>
              <a:cxnLst/>
              <a:rect l="l" t="t" r="r" b="b"/>
              <a:pathLst>
                <a:path w="12192000" h="1571625">
                  <a:moveTo>
                    <a:pt x="12192000" y="0"/>
                  </a:moveTo>
                  <a:lnTo>
                    <a:pt x="0" y="0"/>
                  </a:lnTo>
                  <a:lnTo>
                    <a:pt x="0" y="1571244"/>
                  </a:lnTo>
                  <a:lnTo>
                    <a:pt x="12192000" y="1571244"/>
                  </a:lnTo>
                  <a:lnTo>
                    <a:pt x="12192000" y="0"/>
                  </a:lnTo>
                  <a:close/>
                </a:path>
              </a:pathLst>
            </a:custGeom>
            <a:solidFill>
              <a:srgbClr val="585858"/>
            </a:solidFill>
          </p:spPr>
          <p:txBody>
            <a:bodyPr wrap="square" lIns="0" tIns="0" rIns="0" bIns="0" rtlCol="0"/>
            <a:lstStyle/>
            <a:p>
              <a:endParaRPr/>
            </a:p>
          </p:txBody>
        </p:sp>
        <p:sp>
          <p:nvSpPr>
            <p:cNvPr id="35" name="object 35"/>
            <p:cNvSpPr/>
            <p:nvPr/>
          </p:nvSpPr>
          <p:spPr>
            <a:xfrm>
              <a:off x="198120" y="135636"/>
              <a:ext cx="11993880" cy="1325880"/>
            </a:xfrm>
            <a:custGeom>
              <a:avLst/>
              <a:gdLst/>
              <a:ahLst/>
              <a:cxnLst/>
              <a:rect l="l" t="t" r="r" b="b"/>
              <a:pathLst>
                <a:path w="11993880" h="1325880">
                  <a:moveTo>
                    <a:pt x="11596116" y="0"/>
                  </a:moveTo>
                  <a:lnTo>
                    <a:pt x="0" y="0"/>
                  </a:lnTo>
                  <a:lnTo>
                    <a:pt x="397764" y="662940"/>
                  </a:lnTo>
                  <a:lnTo>
                    <a:pt x="0" y="1325880"/>
                  </a:lnTo>
                  <a:lnTo>
                    <a:pt x="11596116" y="1325880"/>
                  </a:lnTo>
                  <a:lnTo>
                    <a:pt x="11993880" y="662940"/>
                  </a:lnTo>
                  <a:lnTo>
                    <a:pt x="11596116" y="0"/>
                  </a:lnTo>
                  <a:close/>
                </a:path>
              </a:pathLst>
            </a:custGeom>
            <a:solidFill>
              <a:srgbClr val="EC7C30"/>
            </a:solidFill>
          </p:spPr>
          <p:txBody>
            <a:bodyPr wrap="square" lIns="0" tIns="0" rIns="0" bIns="0" rtlCol="0"/>
            <a:lstStyle/>
            <a:p>
              <a:endParaRPr/>
            </a:p>
          </p:txBody>
        </p:sp>
        <p:sp>
          <p:nvSpPr>
            <p:cNvPr id="36" name="object 36"/>
            <p:cNvSpPr/>
            <p:nvPr/>
          </p:nvSpPr>
          <p:spPr>
            <a:xfrm>
              <a:off x="198120" y="135636"/>
              <a:ext cx="11993880" cy="1325880"/>
            </a:xfrm>
            <a:custGeom>
              <a:avLst/>
              <a:gdLst/>
              <a:ahLst/>
              <a:cxnLst/>
              <a:rect l="l" t="t" r="r" b="b"/>
              <a:pathLst>
                <a:path w="11993880" h="1325880">
                  <a:moveTo>
                    <a:pt x="0" y="0"/>
                  </a:moveTo>
                  <a:lnTo>
                    <a:pt x="11596116" y="0"/>
                  </a:lnTo>
                  <a:lnTo>
                    <a:pt x="11993880" y="662940"/>
                  </a:lnTo>
                  <a:lnTo>
                    <a:pt x="11596116" y="1325880"/>
                  </a:lnTo>
                  <a:lnTo>
                    <a:pt x="0" y="1325880"/>
                  </a:lnTo>
                  <a:lnTo>
                    <a:pt x="397764" y="662940"/>
                  </a:lnTo>
                  <a:lnTo>
                    <a:pt x="0" y="0"/>
                  </a:lnTo>
                  <a:close/>
                </a:path>
              </a:pathLst>
            </a:custGeom>
            <a:ln w="12700">
              <a:solidFill>
                <a:srgbClr val="A4A4A4"/>
              </a:solidFill>
            </a:ln>
          </p:spPr>
          <p:txBody>
            <a:bodyPr wrap="square" lIns="0" tIns="0" rIns="0" bIns="0" rtlCol="0"/>
            <a:lstStyle/>
            <a:p>
              <a:endParaRPr/>
            </a:p>
          </p:txBody>
        </p:sp>
      </p:grpSp>
      <p:sp>
        <p:nvSpPr>
          <p:cNvPr id="37" name="object 37"/>
          <p:cNvSpPr txBox="1">
            <a:spLocks noGrp="1"/>
          </p:cNvSpPr>
          <p:nvPr>
            <p:ph type="title"/>
          </p:nvPr>
        </p:nvSpPr>
        <p:spPr>
          <a:xfrm>
            <a:off x="746632" y="489610"/>
            <a:ext cx="10575290" cy="689932"/>
          </a:xfrm>
          <a:prstGeom prst="rect">
            <a:avLst/>
          </a:prstGeom>
        </p:spPr>
        <p:txBody>
          <a:bodyPr vert="horz" wrap="square" lIns="0" tIns="12700" rIns="0" bIns="0" rtlCol="0">
            <a:spAutoFit/>
          </a:bodyPr>
          <a:lstStyle/>
          <a:p>
            <a:pPr marL="12700">
              <a:lnSpc>
                <a:spcPct val="100000"/>
              </a:lnSpc>
              <a:spcBef>
                <a:spcPts val="100"/>
              </a:spcBef>
            </a:pPr>
            <a:r>
              <a:rPr lang="en-US" dirty="0">
                <a:solidFill>
                  <a:schemeClr val="bg1"/>
                </a:solidFill>
                <a:latin typeface="Calibri"/>
                <a:cs typeface="Calibri"/>
              </a:rPr>
              <a:t>Address Covid-19 Negative Economic Impact</a:t>
            </a:r>
            <a:endParaRPr sz="4400" dirty="0">
              <a:solidFill>
                <a:schemeClr val="bg1"/>
              </a:solidFill>
              <a:latin typeface="Calibri"/>
              <a:cs typeface="Calibri"/>
            </a:endParaRPr>
          </a:p>
        </p:txBody>
      </p:sp>
    </p:spTree>
    <p:extLst>
      <p:ext uri="{BB962C8B-B14F-4D97-AF65-F5344CB8AC3E}">
        <p14:creationId xmlns:p14="http://schemas.microsoft.com/office/powerpoint/2010/main" val="2393680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1571625"/>
          </a:xfrm>
          <a:custGeom>
            <a:avLst/>
            <a:gdLst/>
            <a:ahLst/>
            <a:cxnLst/>
            <a:rect l="l" t="t" r="r" b="b"/>
            <a:pathLst>
              <a:path w="12192000" h="1571625">
                <a:moveTo>
                  <a:pt x="12192000" y="0"/>
                </a:moveTo>
                <a:lnTo>
                  <a:pt x="0" y="0"/>
                </a:lnTo>
                <a:lnTo>
                  <a:pt x="0" y="1571244"/>
                </a:lnTo>
                <a:lnTo>
                  <a:pt x="12192000" y="1571244"/>
                </a:lnTo>
                <a:lnTo>
                  <a:pt x="12192000" y="0"/>
                </a:lnTo>
                <a:close/>
              </a:path>
            </a:pathLst>
          </a:custGeom>
          <a:solidFill>
            <a:srgbClr val="585858"/>
          </a:solidFill>
        </p:spPr>
        <p:txBody>
          <a:bodyPr wrap="square" lIns="0" tIns="0" rIns="0" bIns="0" rtlCol="0"/>
          <a:lstStyle/>
          <a:p>
            <a:endParaRPr/>
          </a:p>
        </p:txBody>
      </p:sp>
      <p:sp>
        <p:nvSpPr>
          <p:cNvPr id="3" name="object 3"/>
          <p:cNvSpPr txBox="1">
            <a:spLocks noGrp="1"/>
          </p:cNvSpPr>
          <p:nvPr>
            <p:ph type="title"/>
          </p:nvPr>
        </p:nvSpPr>
        <p:spPr>
          <a:xfrm>
            <a:off x="4647691" y="504887"/>
            <a:ext cx="5729686" cy="751488"/>
          </a:xfrm>
          <a:prstGeom prst="rect">
            <a:avLst/>
          </a:prstGeom>
        </p:spPr>
        <p:txBody>
          <a:bodyPr vert="horz" wrap="square" lIns="0" tIns="12700" rIns="0" bIns="0" rtlCol="0">
            <a:spAutoFit/>
          </a:bodyPr>
          <a:lstStyle/>
          <a:p>
            <a:pPr marL="12700">
              <a:lnSpc>
                <a:spcPct val="100000"/>
              </a:lnSpc>
              <a:spcBef>
                <a:spcPts val="100"/>
              </a:spcBef>
            </a:pPr>
            <a:r>
              <a:rPr sz="4800" b="1" dirty="0">
                <a:solidFill>
                  <a:srgbClr val="FFFFFF"/>
                </a:solidFill>
                <a:effectLst>
                  <a:outerShdw blurRad="38100" dist="38100" dir="2700000" algn="tl">
                    <a:srgbClr val="000000">
                      <a:alpha val="43137"/>
                    </a:srgbClr>
                  </a:outerShdw>
                </a:effectLst>
                <a:latin typeface="Calibri"/>
                <a:cs typeface="Calibri"/>
              </a:rPr>
              <a:t>Ineligible</a:t>
            </a:r>
            <a:r>
              <a:rPr sz="4800" b="1" spc="-65" dirty="0">
                <a:solidFill>
                  <a:srgbClr val="FFFFFF"/>
                </a:solidFill>
                <a:effectLst>
                  <a:outerShdw blurRad="38100" dist="38100" dir="2700000" algn="tl">
                    <a:srgbClr val="000000">
                      <a:alpha val="43137"/>
                    </a:srgbClr>
                  </a:outerShdw>
                </a:effectLst>
                <a:latin typeface="Calibri"/>
                <a:cs typeface="Calibri"/>
              </a:rPr>
              <a:t> </a:t>
            </a:r>
            <a:r>
              <a:rPr sz="4800" b="1" spc="-10" dirty="0">
                <a:solidFill>
                  <a:srgbClr val="FFFFFF"/>
                </a:solidFill>
                <a:effectLst>
                  <a:outerShdw blurRad="38100" dist="38100" dir="2700000" algn="tl">
                    <a:srgbClr val="000000">
                      <a:alpha val="43137"/>
                    </a:srgbClr>
                  </a:outerShdw>
                </a:effectLst>
                <a:latin typeface="Calibri"/>
                <a:cs typeface="Calibri"/>
              </a:rPr>
              <a:t>Expenses</a:t>
            </a:r>
            <a:endParaRPr sz="4800" b="1" dirty="0">
              <a:effectLst>
                <a:outerShdw blurRad="38100" dist="38100" dir="2700000" algn="tl">
                  <a:srgbClr val="000000">
                    <a:alpha val="43137"/>
                  </a:srgbClr>
                </a:outerShdw>
              </a:effectLst>
              <a:latin typeface="Calibri"/>
              <a:cs typeface="Calibri"/>
            </a:endParaRPr>
          </a:p>
        </p:txBody>
      </p:sp>
      <p:pic>
        <p:nvPicPr>
          <p:cNvPr id="4" name="object 4"/>
          <p:cNvPicPr/>
          <p:nvPr/>
        </p:nvPicPr>
        <p:blipFill>
          <a:blip r:embed="rId2" cstate="print"/>
          <a:stretch>
            <a:fillRect/>
          </a:stretch>
        </p:blipFill>
        <p:spPr>
          <a:xfrm>
            <a:off x="0" y="0"/>
            <a:ext cx="4657289" cy="6857997"/>
          </a:xfrm>
          <a:prstGeom prst="rect">
            <a:avLst/>
          </a:prstGeom>
        </p:spPr>
      </p:pic>
      <p:sp>
        <p:nvSpPr>
          <p:cNvPr id="5" name="object 5"/>
          <p:cNvSpPr txBox="1"/>
          <p:nvPr/>
        </p:nvSpPr>
        <p:spPr>
          <a:xfrm>
            <a:off x="5113782" y="1819808"/>
            <a:ext cx="6082030" cy="4740400"/>
          </a:xfrm>
          <a:prstGeom prst="rect">
            <a:avLst/>
          </a:prstGeom>
        </p:spPr>
        <p:txBody>
          <a:bodyPr vert="horz" wrap="square" lIns="0" tIns="53975" rIns="0" bIns="0" rtlCol="0">
            <a:spAutoFit/>
          </a:bodyPr>
          <a:lstStyle/>
          <a:p>
            <a:pPr marL="241300" indent="-228600">
              <a:lnSpc>
                <a:spcPct val="100000"/>
              </a:lnSpc>
              <a:spcBef>
                <a:spcPts val="425"/>
              </a:spcBef>
              <a:buFont typeface="Arial"/>
              <a:buChar char="•"/>
              <a:tabLst>
                <a:tab pos="241300" algn="l"/>
              </a:tabLst>
            </a:pPr>
            <a:r>
              <a:rPr sz="2800" spc="-10" dirty="0">
                <a:latin typeface="Calibri"/>
                <a:cs typeface="Calibri"/>
              </a:rPr>
              <a:t>Borrowing</a:t>
            </a:r>
            <a:r>
              <a:rPr sz="2800" spc="-5" dirty="0">
                <a:latin typeface="Calibri"/>
                <a:cs typeface="Calibri"/>
              </a:rPr>
              <a:t> </a:t>
            </a:r>
            <a:r>
              <a:rPr sz="2800" spc="-45" dirty="0">
                <a:latin typeface="Calibri"/>
                <a:cs typeface="Calibri"/>
              </a:rPr>
              <a:t>money,</a:t>
            </a:r>
            <a:r>
              <a:rPr sz="2800" dirty="0">
                <a:latin typeface="Calibri"/>
                <a:cs typeface="Calibri"/>
              </a:rPr>
              <a:t> </a:t>
            </a:r>
            <a:r>
              <a:rPr sz="2800" spc="-5" dirty="0">
                <a:latin typeface="Calibri"/>
                <a:cs typeface="Calibri"/>
              </a:rPr>
              <a:t>loan</a:t>
            </a:r>
            <a:r>
              <a:rPr sz="2800" dirty="0">
                <a:latin typeface="Calibri"/>
                <a:cs typeface="Calibri"/>
              </a:rPr>
              <a:t> </a:t>
            </a:r>
            <a:r>
              <a:rPr sz="2800" spc="-15" dirty="0">
                <a:latin typeface="Calibri"/>
                <a:cs typeface="Calibri"/>
              </a:rPr>
              <a:t>repayments</a:t>
            </a:r>
            <a:endParaRPr sz="2800" dirty="0">
              <a:latin typeface="Calibri"/>
              <a:cs typeface="Calibri"/>
            </a:endParaRPr>
          </a:p>
          <a:p>
            <a:pPr marL="241300" marR="5080" indent="-228600">
              <a:lnSpc>
                <a:spcPts val="2690"/>
              </a:lnSpc>
              <a:spcBef>
                <a:spcPts val="969"/>
              </a:spcBef>
              <a:buFont typeface="Arial"/>
              <a:buChar char="•"/>
              <a:tabLst>
                <a:tab pos="241300" algn="l"/>
              </a:tabLst>
            </a:pPr>
            <a:r>
              <a:rPr sz="2800" spc="-15" dirty="0">
                <a:latin typeface="Calibri"/>
                <a:cs typeface="Calibri"/>
              </a:rPr>
              <a:t>Rainy</a:t>
            </a:r>
            <a:r>
              <a:rPr sz="2800" spc="-5" dirty="0">
                <a:latin typeface="Calibri"/>
                <a:cs typeface="Calibri"/>
              </a:rPr>
              <a:t> </a:t>
            </a:r>
            <a:r>
              <a:rPr sz="2800" spc="-25" dirty="0">
                <a:latin typeface="Calibri"/>
                <a:cs typeface="Calibri"/>
              </a:rPr>
              <a:t>day</a:t>
            </a:r>
            <a:r>
              <a:rPr sz="2800" spc="-10" dirty="0">
                <a:latin typeface="Calibri"/>
                <a:cs typeface="Calibri"/>
              </a:rPr>
              <a:t> fund</a:t>
            </a:r>
            <a:r>
              <a:rPr sz="2800" spc="20" dirty="0">
                <a:latin typeface="Calibri"/>
                <a:cs typeface="Calibri"/>
              </a:rPr>
              <a:t> </a:t>
            </a:r>
            <a:r>
              <a:rPr sz="2800" spc="-10" dirty="0">
                <a:latin typeface="Calibri"/>
                <a:cs typeface="Calibri"/>
              </a:rPr>
              <a:t>contributions</a:t>
            </a:r>
            <a:r>
              <a:rPr sz="2800" spc="45" dirty="0">
                <a:latin typeface="Calibri"/>
                <a:cs typeface="Calibri"/>
              </a:rPr>
              <a:t> </a:t>
            </a:r>
            <a:r>
              <a:rPr sz="2800" spc="-5" dirty="0">
                <a:latin typeface="Calibri"/>
                <a:cs typeface="Calibri"/>
              </a:rPr>
              <a:t>or</a:t>
            </a:r>
            <a:r>
              <a:rPr sz="2800" spc="-15" dirty="0">
                <a:latin typeface="Calibri"/>
                <a:cs typeface="Calibri"/>
              </a:rPr>
              <a:t> </a:t>
            </a:r>
            <a:r>
              <a:rPr sz="2800" spc="-5" dirty="0">
                <a:latin typeface="Calibri"/>
                <a:cs typeface="Calibri"/>
              </a:rPr>
              <a:t>financial </a:t>
            </a:r>
            <a:r>
              <a:rPr sz="2800" spc="-615" dirty="0">
                <a:latin typeface="Calibri"/>
                <a:cs typeface="Calibri"/>
              </a:rPr>
              <a:t> </a:t>
            </a:r>
            <a:r>
              <a:rPr sz="2800" spc="-10" dirty="0">
                <a:latin typeface="Calibri"/>
                <a:cs typeface="Calibri"/>
              </a:rPr>
              <a:t>reserves</a:t>
            </a:r>
            <a:endParaRPr sz="2800" dirty="0">
              <a:latin typeface="Calibri"/>
              <a:cs typeface="Calibri"/>
            </a:endParaRPr>
          </a:p>
          <a:p>
            <a:pPr marL="241300" indent="-228600">
              <a:lnSpc>
                <a:spcPct val="100000"/>
              </a:lnSpc>
              <a:spcBef>
                <a:spcPts val="359"/>
              </a:spcBef>
              <a:buFont typeface="Arial"/>
              <a:buChar char="•"/>
              <a:tabLst>
                <a:tab pos="241300" algn="l"/>
              </a:tabLst>
            </a:pPr>
            <a:r>
              <a:rPr sz="2800" spc="-15" dirty="0">
                <a:latin typeface="Calibri"/>
                <a:cs typeface="Calibri"/>
              </a:rPr>
              <a:t>Litigation</a:t>
            </a:r>
            <a:r>
              <a:rPr sz="2800" spc="-35" dirty="0">
                <a:latin typeface="Calibri"/>
                <a:cs typeface="Calibri"/>
              </a:rPr>
              <a:t> </a:t>
            </a:r>
            <a:r>
              <a:rPr sz="2800" spc="-15" dirty="0">
                <a:latin typeface="Calibri"/>
                <a:cs typeface="Calibri"/>
              </a:rPr>
              <a:t>costs</a:t>
            </a:r>
            <a:endParaRPr sz="2800" dirty="0">
              <a:latin typeface="Calibri"/>
              <a:cs typeface="Calibri"/>
            </a:endParaRPr>
          </a:p>
          <a:p>
            <a:pPr marL="241300" marR="248920" indent="-228600" algn="just">
              <a:lnSpc>
                <a:spcPts val="2690"/>
              </a:lnSpc>
              <a:spcBef>
                <a:spcPts val="969"/>
              </a:spcBef>
              <a:buFont typeface="Arial"/>
              <a:buChar char="•"/>
              <a:tabLst>
                <a:tab pos="241300" algn="l"/>
              </a:tabLst>
            </a:pPr>
            <a:r>
              <a:rPr sz="2800" spc="-5" dirty="0">
                <a:latin typeface="Calibri"/>
                <a:cs typeface="Calibri"/>
              </a:rPr>
              <a:t>As a </a:t>
            </a:r>
            <a:r>
              <a:rPr sz="2800" spc="-15" dirty="0">
                <a:latin typeface="Calibri"/>
                <a:cs typeface="Calibri"/>
              </a:rPr>
              <a:t>non-Federal match </a:t>
            </a:r>
            <a:r>
              <a:rPr sz="2800" spc="-25" dirty="0">
                <a:latin typeface="Calibri"/>
                <a:cs typeface="Calibri"/>
              </a:rPr>
              <a:t>for </a:t>
            </a:r>
            <a:r>
              <a:rPr sz="2800" spc="-15" dirty="0">
                <a:latin typeface="Calibri"/>
                <a:cs typeface="Calibri"/>
              </a:rPr>
              <a:t>most </a:t>
            </a:r>
            <a:r>
              <a:rPr sz="2800" spc="-10" dirty="0">
                <a:latin typeface="Calibri"/>
                <a:cs typeface="Calibri"/>
              </a:rPr>
              <a:t>other </a:t>
            </a:r>
            <a:r>
              <a:rPr sz="2800" spc="-620" dirty="0">
                <a:latin typeface="Calibri"/>
                <a:cs typeface="Calibri"/>
              </a:rPr>
              <a:t> </a:t>
            </a:r>
            <a:r>
              <a:rPr sz="2800" spc="-25" dirty="0">
                <a:latin typeface="Calibri"/>
                <a:cs typeface="Calibri"/>
              </a:rPr>
              <a:t>federal </a:t>
            </a:r>
            <a:r>
              <a:rPr sz="2800" spc="-10" dirty="0">
                <a:latin typeface="Calibri"/>
                <a:cs typeface="Calibri"/>
              </a:rPr>
              <a:t>funds, included </a:t>
            </a:r>
            <a:r>
              <a:rPr sz="2800" spc="-25" dirty="0">
                <a:latin typeface="Calibri"/>
                <a:cs typeface="Calibri"/>
              </a:rPr>
              <a:t>State </a:t>
            </a:r>
            <a:r>
              <a:rPr sz="2800" spc="-20" dirty="0">
                <a:latin typeface="Calibri"/>
                <a:cs typeface="Calibri"/>
              </a:rPr>
              <a:t>Revolving </a:t>
            </a:r>
            <a:r>
              <a:rPr sz="2800" spc="-620" dirty="0">
                <a:latin typeface="Calibri"/>
                <a:cs typeface="Calibri"/>
              </a:rPr>
              <a:t> </a:t>
            </a:r>
            <a:r>
              <a:rPr sz="2800" spc="-10" dirty="0">
                <a:latin typeface="Calibri"/>
                <a:cs typeface="Calibri"/>
              </a:rPr>
              <a:t>Fund</a:t>
            </a:r>
            <a:r>
              <a:rPr sz="2800" spc="15" dirty="0">
                <a:latin typeface="Calibri"/>
                <a:cs typeface="Calibri"/>
              </a:rPr>
              <a:t> </a:t>
            </a:r>
            <a:r>
              <a:rPr sz="2800" spc="-20" dirty="0">
                <a:latin typeface="Calibri"/>
                <a:cs typeface="Calibri"/>
              </a:rPr>
              <a:t>grants</a:t>
            </a:r>
            <a:endParaRPr sz="2800" dirty="0">
              <a:latin typeface="Calibri"/>
              <a:cs typeface="Calibri"/>
            </a:endParaRPr>
          </a:p>
          <a:p>
            <a:pPr marL="241300" marR="1717039" indent="-228600" algn="just">
              <a:lnSpc>
                <a:spcPts val="2690"/>
              </a:lnSpc>
              <a:spcBef>
                <a:spcPts val="990"/>
              </a:spcBef>
              <a:buFont typeface="Arial"/>
              <a:buChar char="•"/>
              <a:tabLst>
                <a:tab pos="241300" algn="l"/>
              </a:tabLst>
            </a:pPr>
            <a:r>
              <a:rPr sz="2800" spc="-15" dirty="0">
                <a:latin typeface="Calibri"/>
                <a:cs typeface="Calibri"/>
              </a:rPr>
              <a:t>General growth </a:t>
            </a:r>
            <a:r>
              <a:rPr sz="2800" spc="-5" dirty="0">
                <a:latin typeface="Calibri"/>
                <a:cs typeface="Calibri"/>
              </a:rPr>
              <a:t>or </a:t>
            </a:r>
            <a:r>
              <a:rPr sz="2800" spc="-10" dirty="0">
                <a:latin typeface="Calibri"/>
                <a:cs typeface="Calibri"/>
              </a:rPr>
              <a:t>economic </a:t>
            </a:r>
            <a:r>
              <a:rPr sz="2800" spc="-620" dirty="0">
                <a:latin typeface="Calibri"/>
                <a:cs typeface="Calibri"/>
              </a:rPr>
              <a:t> </a:t>
            </a:r>
            <a:r>
              <a:rPr sz="2800" spc="-15" dirty="0">
                <a:latin typeface="Calibri"/>
                <a:cs typeface="Calibri"/>
              </a:rPr>
              <a:t>development</a:t>
            </a:r>
            <a:r>
              <a:rPr sz="2800" spc="15" dirty="0">
                <a:latin typeface="Calibri"/>
                <a:cs typeface="Calibri"/>
              </a:rPr>
              <a:t> </a:t>
            </a:r>
            <a:r>
              <a:rPr sz="2800" spc="-10" dirty="0">
                <a:latin typeface="Calibri"/>
                <a:cs typeface="Calibri"/>
              </a:rPr>
              <a:t>purposes</a:t>
            </a:r>
            <a:endParaRPr sz="2800" dirty="0">
              <a:latin typeface="Calibri"/>
              <a:cs typeface="Calibri"/>
            </a:endParaRPr>
          </a:p>
          <a:p>
            <a:pPr marL="241300" indent="-228600" algn="just">
              <a:lnSpc>
                <a:spcPct val="100000"/>
              </a:lnSpc>
              <a:spcBef>
                <a:spcPts val="360"/>
              </a:spcBef>
              <a:buFont typeface="Arial"/>
              <a:buChar char="•"/>
              <a:tabLst>
                <a:tab pos="241300" algn="l"/>
              </a:tabLst>
            </a:pPr>
            <a:r>
              <a:rPr sz="2800" spc="-15" dirty="0">
                <a:latin typeface="Calibri"/>
                <a:cs typeface="Calibri"/>
              </a:rPr>
              <a:t>Pension</a:t>
            </a:r>
            <a:r>
              <a:rPr sz="2800" spc="-10" dirty="0">
                <a:latin typeface="Calibri"/>
                <a:cs typeface="Calibri"/>
              </a:rPr>
              <a:t> contributions</a:t>
            </a:r>
            <a:endParaRPr lang="en-US" sz="2800" spc="-10" dirty="0">
              <a:latin typeface="Calibri"/>
              <a:cs typeface="Calibri"/>
            </a:endParaRPr>
          </a:p>
          <a:p>
            <a:pPr marL="241300" indent="-228600" algn="just">
              <a:lnSpc>
                <a:spcPct val="100000"/>
              </a:lnSpc>
              <a:spcBef>
                <a:spcPts val="360"/>
              </a:spcBef>
              <a:buFont typeface="Arial"/>
              <a:buChar char="•"/>
              <a:tabLst>
                <a:tab pos="241300" algn="l"/>
              </a:tabLst>
            </a:pPr>
            <a:r>
              <a:rPr lang="en-US" sz="2800" spc="-10" dirty="0">
                <a:latin typeface="Calibri"/>
                <a:cs typeface="Calibri"/>
              </a:rPr>
              <a:t>Tax cuts</a:t>
            </a:r>
            <a:endParaRPr sz="2800" dirty="0">
              <a:latin typeface="Calibri"/>
              <a:cs typeface="Calibri"/>
            </a:endParaRPr>
          </a:p>
        </p:txBody>
      </p:sp>
    </p:spTree>
    <p:extLst>
      <p:ext uri="{BB962C8B-B14F-4D97-AF65-F5344CB8AC3E}">
        <p14:creationId xmlns:p14="http://schemas.microsoft.com/office/powerpoint/2010/main" val="2247849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object 2"/>
          <p:cNvSpPr txBox="1"/>
          <p:nvPr/>
        </p:nvSpPr>
        <p:spPr>
          <a:xfrm>
            <a:off x="8447634" y="1342606"/>
            <a:ext cx="3558836" cy="752129"/>
          </a:xfrm>
          <a:prstGeom prst="rect">
            <a:avLst/>
          </a:prstGeom>
        </p:spPr>
        <p:txBody>
          <a:bodyPr vert="horz" wrap="square" lIns="0" tIns="13335" rIns="0" bIns="0" rtlCol="0">
            <a:spAutoFit/>
          </a:bodyPr>
          <a:lstStyle/>
          <a:p>
            <a:pPr marL="12700">
              <a:lnSpc>
                <a:spcPct val="100000"/>
              </a:lnSpc>
              <a:spcBef>
                <a:spcPts val="105"/>
              </a:spcBef>
            </a:pPr>
            <a:r>
              <a:rPr sz="4800" b="1" dirty="0">
                <a:solidFill>
                  <a:srgbClr val="FFFFFF"/>
                </a:solidFill>
                <a:effectLst>
                  <a:outerShdw blurRad="38100" dist="38100" dir="2700000" algn="tl">
                    <a:srgbClr val="000000">
                      <a:alpha val="43137"/>
                    </a:srgbClr>
                  </a:outerShdw>
                </a:effectLst>
                <a:latin typeface="Calibri Light"/>
                <a:cs typeface="Calibri Light"/>
              </a:rPr>
              <a:t>Su</a:t>
            </a:r>
            <a:r>
              <a:rPr sz="4800" b="1" spc="40" dirty="0">
                <a:solidFill>
                  <a:srgbClr val="FFFFFF"/>
                </a:solidFill>
                <a:effectLst>
                  <a:outerShdw blurRad="38100" dist="38100" dir="2700000" algn="tl">
                    <a:srgbClr val="000000">
                      <a:alpha val="43137"/>
                    </a:srgbClr>
                  </a:outerShdw>
                </a:effectLst>
                <a:latin typeface="Calibri Light"/>
                <a:cs typeface="Calibri Light"/>
              </a:rPr>
              <a:t>g</a:t>
            </a:r>
            <a:r>
              <a:rPr sz="4800" b="1" spc="-40" dirty="0">
                <a:solidFill>
                  <a:srgbClr val="FFFFFF"/>
                </a:solidFill>
                <a:effectLst>
                  <a:outerShdw blurRad="38100" dist="38100" dir="2700000" algn="tl">
                    <a:srgbClr val="000000">
                      <a:alpha val="43137"/>
                    </a:srgbClr>
                  </a:outerShdw>
                </a:effectLst>
                <a:latin typeface="Calibri Light"/>
                <a:cs typeface="Calibri Light"/>
              </a:rPr>
              <a:t>g</a:t>
            </a:r>
            <a:r>
              <a:rPr sz="4800" b="1" spc="-5" dirty="0">
                <a:solidFill>
                  <a:srgbClr val="FFFFFF"/>
                </a:solidFill>
                <a:effectLst>
                  <a:outerShdw blurRad="38100" dist="38100" dir="2700000" algn="tl">
                    <a:srgbClr val="000000">
                      <a:alpha val="43137"/>
                    </a:srgbClr>
                  </a:outerShdw>
                </a:effectLst>
                <a:latin typeface="Calibri Light"/>
                <a:cs typeface="Calibri Light"/>
              </a:rPr>
              <a:t>e</a:t>
            </a:r>
            <a:r>
              <a:rPr sz="4800" b="1" spc="-55" dirty="0">
                <a:solidFill>
                  <a:srgbClr val="FFFFFF"/>
                </a:solidFill>
                <a:effectLst>
                  <a:outerShdw blurRad="38100" dist="38100" dir="2700000" algn="tl">
                    <a:srgbClr val="000000">
                      <a:alpha val="43137"/>
                    </a:srgbClr>
                  </a:outerShdw>
                </a:effectLst>
                <a:latin typeface="Calibri Light"/>
                <a:cs typeface="Calibri Light"/>
              </a:rPr>
              <a:t>s</a:t>
            </a:r>
            <a:r>
              <a:rPr sz="4800" b="1" dirty="0">
                <a:solidFill>
                  <a:srgbClr val="FFFFFF"/>
                </a:solidFill>
                <a:effectLst>
                  <a:outerShdw blurRad="38100" dist="38100" dir="2700000" algn="tl">
                    <a:srgbClr val="000000">
                      <a:alpha val="43137"/>
                    </a:srgbClr>
                  </a:outerShdw>
                </a:effectLst>
                <a:latin typeface="Calibri Light"/>
                <a:cs typeface="Calibri Light"/>
              </a:rPr>
              <a:t>tion:</a:t>
            </a:r>
            <a:endParaRPr sz="4800" b="1" dirty="0">
              <a:effectLst>
                <a:outerShdw blurRad="38100" dist="38100" dir="2700000" algn="tl">
                  <a:srgbClr val="000000">
                    <a:alpha val="43137"/>
                  </a:srgbClr>
                </a:outerShdw>
              </a:effectLst>
              <a:latin typeface="Calibri Light"/>
              <a:cs typeface="Calibri Light"/>
            </a:endParaRPr>
          </a:p>
        </p:txBody>
      </p:sp>
      <p:sp>
        <p:nvSpPr>
          <p:cNvPr id="3" name="object 3"/>
          <p:cNvSpPr txBox="1"/>
          <p:nvPr/>
        </p:nvSpPr>
        <p:spPr>
          <a:xfrm>
            <a:off x="8447634" y="2273803"/>
            <a:ext cx="3122325" cy="505267"/>
          </a:xfrm>
          <a:prstGeom prst="rect">
            <a:avLst/>
          </a:prstGeom>
        </p:spPr>
        <p:txBody>
          <a:bodyPr vert="horz" wrap="square" lIns="0" tIns="12700" rIns="0" bIns="0" rtlCol="0">
            <a:spAutoFit/>
          </a:bodyPr>
          <a:lstStyle/>
          <a:p>
            <a:pPr marL="12700">
              <a:lnSpc>
                <a:spcPct val="100000"/>
              </a:lnSpc>
              <a:spcBef>
                <a:spcPts val="100"/>
              </a:spcBef>
            </a:pPr>
            <a:r>
              <a:rPr sz="3200" b="1" spc="-35" dirty="0">
                <a:solidFill>
                  <a:srgbClr val="FFFFFF"/>
                </a:solidFill>
                <a:effectLst>
                  <a:outerShdw blurRad="38100" dist="38100" dir="2700000" algn="tl">
                    <a:srgbClr val="000000">
                      <a:alpha val="43137"/>
                    </a:srgbClr>
                  </a:outerShdw>
                </a:effectLst>
                <a:latin typeface="Calibri"/>
                <a:cs typeface="Calibri"/>
              </a:rPr>
              <a:t>Work</a:t>
            </a:r>
            <a:r>
              <a:rPr sz="3200" b="1" spc="-100" dirty="0">
                <a:solidFill>
                  <a:srgbClr val="FFFFFF"/>
                </a:solidFill>
                <a:effectLst>
                  <a:outerShdw blurRad="38100" dist="38100" dir="2700000" algn="tl">
                    <a:srgbClr val="000000">
                      <a:alpha val="43137"/>
                    </a:srgbClr>
                  </a:outerShdw>
                </a:effectLst>
                <a:latin typeface="Calibri"/>
                <a:cs typeface="Calibri"/>
              </a:rPr>
              <a:t> </a:t>
            </a:r>
            <a:r>
              <a:rPr sz="3200" b="1" spc="-10" dirty="0">
                <a:solidFill>
                  <a:srgbClr val="FFFFFF"/>
                </a:solidFill>
                <a:effectLst>
                  <a:outerShdw blurRad="38100" dist="38100" dir="2700000" algn="tl">
                    <a:srgbClr val="000000">
                      <a:alpha val="43137"/>
                    </a:srgbClr>
                  </a:outerShdw>
                </a:effectLst>
                <a:latin typeface="Calibri"/>
                <a:cs typeface="Calibri"/>
              </a:rPr>
              <a:t>Backwards</a:t>
            </a:r>
            <a:endParaRPr sz="3200" b="1" dirty="0">
              <a:effectLst>
                <a:outerShdw blurRad="38100" dist="38100" dir="2700000" algn="tl">
                  <a:srgbClr val="000000">
                    <a:alpha val="43137"/>
                  </a:srgbClr>
                </a:outerShdw>
              </a:effectLst>
              <a:latin typeface="Calibri"/>
              <a:cs typeface="Calibri"/>
            </a:endParaRPr>
          </a:p>
        </p:txBody>
      </p:sp>
      <p:pic>
        <p:nvPicPr>
          <p:cNvPr id="4" name="object 4"/>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457200" y="1339537"/>
            <a:ext cx="7530947" cy="5295179"/>
          </a:xfrm>
          <a:prstGeom prst="rect">
            <a:avLst/>
          </a:prstGeom>
        </p:spPr>
      </p:pic>
      <p:sp>
        <p:nvSpPr>
          <p:cNvPr id="5" name="object 5"/>
          <p:cNvSpPr/>
          <p:nvPr/>
        </p:nvSpPr>
        <p:spPr>
          <a:xfrm>
            <a:off x="8195706" y="898999"/>
            <a:ext cx="251928" cy="5787297"/>
          </a:xfrm>
          <a:custGeom>
            <a:avLst/>
            <a:gdLst/>
            <a:ahLst/>
            <a:cxnLst/>
            <a:rect l="l" t="t" r="r" b="b"/>
            <a:pathLst>
              <a:path h="4023360">
                <a:moveTo>
                  <a:pt x="0" y="0"/>
                </a:moveTo>
                <a:lnTo>
                  <a:pt x="0" y="4023359"/>
                </a:lnTo>
              </a:path>
            </a:pathLst>
          </a:custGeom>
          <a:ln w="31750">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2811064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0744" t="16983" r="63542" b="9048"/>
          <a:stretch/>
        </p:blipFill>
        <p:spPr>
          <a:xfrm>
            <a:off x="7796926" y="3906456"/>
            <a:ext cx="1813791" cy="2401212"/>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rotWithShape="1">
          <a:blip r:embed="rId3"/>
          <a:srcRect l="14852" t="15396" r="57827" b="8730"/>
          <a:stretch/>
        </p:blipFill>
        <p:spPr>
          <a:xfrm>
            <a:off x="5063481" y="4605816"/>
            <a:ext cx="2515102" cy="1964411"/>
          </a:xfrm>
          <a:prstGeom prst="rect">
            <a:avLst/>
          </a:prstGeom>
          <a:ln w="12700">
            <a:solidFill>
              <a:schemeClr val="tx1"/>
            </a:solidFill>
          </a:ln>
          <a:effectLst>
            <a:outerShdw blurRad="50800" dist="38100" dir="2700000" algn="tl" rotWithShape="0">
              <a:prstClr val="black">
                <a:alpha val="40000"/>
              </a:prstClr>
            </a:outerShdw>
          </a:effectLst>
        </p:spPr>
      </p:pic>
      <p:sp>
        <p:nvSpPr>
          <p:cNvPr id="4" name="object 2"/>
          <p:cNvSpPr/>
          <p:nvPr/>
        </p:nvSpPr>
        <p:spPr>
          <a:xfrm>
            <a:off x="0" y="0"/>
            <a:ext cx="12192000" cy="1571625"/>
          </a:xfrm>
          <a:custGeom>
            <a:avLst/>
            <a:gdLst/>
            <a:ahLst/>
            <a:cxnLst/>
            <a:rect l="l" t="t" r="r" b="b"/>
            <a:pathLst>
              <a:path w="12192000" h="1571625">
                <a:moveTo>
                  <a:pt x="12192000" y="0"/>
                </a:moveTo>
                <a:lnTo>
                  <a:pt x="0" y="0"/>
                </a:lnTo>
                <a:lnTo>
                  <a:pt x="0" y="1571244"/>
                </a:lnTo>
                <a:lnTo>
                  <a:pt x="12192000" y="1571244"/>
                </a:lnTo>
                <a:lnTo>
                  <a:pt x="12192000" y="0"/>
                </a:lnTo>
                <a:close/>
              </a:path>
            </a:pathLst>
          </a:custGeom>
          <a:solidFill>
            <a:srgbClr val="585858"/>
          </a:solidFill>
        </p:spPr>
        <p:txBody>
          <a:bodyPr wrap="square" lIns="0" tIns="0" rIns="0" bIns="0" rtlCol="0"/>
          <a:lstStyle/>
          <a:p>
            <a:endParaRPr/>
          </a:p>
        </p:txBody>
      </p:sp>
      <p:sp>
        <p:nvSpPr>
          <p:cNvPr id="3" name="Subtitle 2">
            <a:extLst>
              <a:ext uri="{FF2B5EF4-FFF2-40B4-BE49-F238E27FC236}">
                <a16:creationId xmlns:a16="http://schemas.microsoft.com/office/drawing/2014/main" id="{D32AC64B-14EC-47E3-AFE6-71D864712D5A}"/>
              </a:ext>
            </a:extLst>
          </p:cNvPr>
          <p:cNvSpPr>
            <a:spLocks noGrp="1"/>
          </p:cNvSpPr>
          <p:nvPr>
            <p:ph type="subTitle" idx="4"/>
          </p:nvPr>
        </p:nvSpPr>
        <p:spPr>
          <a:xfrm>
            <a:off x="228254" y="453413"/>
            <a:ext cx="11431207" cy="664797"/>
          </a:xfrm>
        </p:spPr>
        <p:txBody>
          <a:bodyPr/>
          <a:lstStyle/>
          <a:p>
            <a:pPr marL="0" indent="0">
              <a:buNone/>
            </a:pPr>
            <a:r>
              <a:rPr lang="en-US" sz="4800" b="1" dirty="0">
                <a:solidFill>
                  <a:schemeClr val="bg1"/>
                </a:solidFill>
                <a:effectLst>
                  <a:outerShdw blurRad="38100" dist="38100" dir="2700000" algn="tl">
                    <a:srgbClr val="000000">
                      <a:alpha val="43137"/>
                    </a:srgbClr>
                  </a:outerShdw>
                </a:effectLst>
              </a:rPr>
              <a:t>Understanding the Needs of Our Community </a:t>
            </a:r>
          </a:p>
        </p:txBody>
      </p:sp>
      <p:pic>
        <p:nvPicPr>
          <p:cNvPr id="2050" name="Picture 2" descr="Erie Refocused – P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858" y="1639835"/>
            <a:ext cx="2209800" cy="2857500"/>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Downtown Erie Streetscape Plan Set to Move Forward - Erie News Now | WICU  and WSEE in Erie, P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685" y="4771521"/>
            <a:ext cx="2848882" cy="1618027"/>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6"/>
          <a:srcRect l="20826" t="15714" r="63833" b="7460"/>
          <a:stretch/>
        </p:blipFill>
        <p:spPr>
          <a:xfrm>
            <a:off x="3234843" y="3789635"/>
            <a:ext cx="1870726" cy="2634853"/>
          </a:xfrm>
          <a:prstGeom prst="rect">
            <a:avLst/>
          </a:prstGeom>
          <a:ln w="12700">
            <a:solidFill>
              <a:schemeClr val="tx1"/>
            </a:solidFill>
          </a:ln>
          <a:effectLst>
            <a:outerShdw blurRad="50800" dist="38100" dir="8100000" algn="tr" rotWithShape="0">
              <a:prstClr val="black">
                <a:alpha val="40000"/>
              </a:prstClr>
            </a:outerShdw>
          </a:effectLst>
        </p:spPr>
      </p:pic>
      <p:pic>
        <p:nvPicPr>
          <p:cNvPr id="2054" name="Picture 6" descr="downtown master plan - City of Eri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322" y="2156049"/>
            <a:ext cx="2853439" cy="2194953"/>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6" name="Picture 8" descr="Erie Regional Chamber and Growth Partnership Announces $5.2 Million Erie  Forward Initiative - TalkErie.co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40565" y="1838866"/>
            <a:ext cx="2641551" cy="1883299"/>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id-9D036521-AC1C-4569-8ADC-E806018B94CD" descr="Image.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92236" y="1838866"/>
            <a:ext cx="2264715" cy="1652884"/>
          </a:xfrm>
          <a:prstGeom prst="rect">
            <a:avLst/>
          </a:prstGeom>
          <a:noFill/>
          <a:ln w="12700">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x_id-3D589BB7-7350-4939-9F7A-83114DCAB741" descr="Image.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87882" y="4605816"/>
            <a:ext cx="2508221" cy="1718962"/>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959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7F2C1B-308C-499B-ABC5-BD11FC15FFED}"/>
              </a:ext>
            </a:extLst>
          </p:cNvPr>
          <p:cNvSpPr>
            <a:spLocks noGrp="1"/>
          </p:cNvSpPr>
          <p:nvPr>
            <p:ph type="subTitle" idx="4"/>
          </p:nvPr>
        </p:nvSpPr>
        <p:spPr>
          <a:xfrm>
            <a:off x="5983206" y="1973397"/>
            <a:ext cx="5529653" cy="4886466"/>
          </a:xfrm>
        </p:spPr>
        <p:txBody>
          <a:bodyPr/>
          <a:lstStyle/>
          <a:p>
            <a:r>
              <a:rPr lang="en-US" sz="2600" dirty="0"/>
              <a:t>Erie Neighborhood Growth Partnership</a:t>
            </a:r>
          </a:p>
          <a:p>
            <a:r>
              <a:rPr lang="en-US" sz="2600" dirty="0"/>
              <a:t>Historically-Black Affiliations (HBA) Council</a:t>
            </a:r>
          </a:p>
          <a:p>
            <a:r>
              <a:rPr lang="en-US" sz="2600" dirty="0"/>
              <a:t>Minority Community Investment Coalition</a:t>
            </a:r>
          </a:p>
          <a:p>
            <a:r>
              <a:rPr lang="en-US" sz="2600" dirty="0"/>
              <a:t>African American Concerned Clergy</a:t>
            </a:r>
          </a:p>
          <a:p>
            <a:r>
              <a:rPr lang="en-US" sz="2600" dirty="0"/>
              <a:t>United Clergy of </a:t>
            </a:r>
            <a:r>
              <a:rPr lang="en-US" sz="2600" dirty="0" smtClean="0"/>
              <a:t>Erie</a:t>
            </a:r>
          </a:p>
          <a:p>
            <a:r>
              <a:rPr lang="en-US" sz="2600" dirty="0" smtClean="0"/>
              <a:t>Thousands of residents through surveys and door-to-door initiatives</a:t>
            </a:r>
            <a:endParaRPr lang="en-US" sz="2600" dirty="0"/>
          </a:p>
          <a:p>
            <a:pPr lvl="0"/>
            <a:endParaRPr lang="en-US" sz="2600" dirty="0"/>
          </a:p>
          <a:p>
            <a:pPr marL="0" indent="0">
              <a:buNone/>
            </a:pPr>
            <a:endParaRPr lang="en-US" dirty="0"/>
          </a:p>
        </p:txBody>
      </p:sp>
      <p:sp>
        <p:nvSpPr>
          <p:cNvPr id="4" name="object 2"/>
          <p:cNvSpPr/>
          <p:nvPr/>
        </p:nvSpPr>
        <p:spPr>
          <a:xfrm>
            <a:off x="0" y="0"/>
            <a:ext cx="12192000" cy="1571625"/>
          </a:xfrm>
          <a:custGeom>
            <a:avLst/>
            <a:gdLst/>
            <a:ahLst/>
            <a:cxnLst/>
            <a:rect l="l" t="t" r="r" b="b"/>
            <a:pathLst>
              <a:path w="12192000" h="1571625">
                <a:moveTo>
                  <a:pt x="12192000" y="0"/>
                </a:moveTo>
                <a:lnTo>
                  <a:pt x="0" y="0"/>
                </a:lnTo>
                <a:lnTo>
                  <a:pt x="0" y="1571244"/>
                </a:lnTo>
                <a:lnTo>
                  <a:pt x="12192000" y="1571244"/>
                </a:lnTo>
                <a:lnTo>
                  <a:pt x="12192000" y="0"/>
                </a:lnTo>
                <a:close/>
              </a:path>
            </a:pathLst>
          </a:custGeom>
          <a:solidFill>
            <a:srgbClr val="585858"/>
          </a:solidFill>
        </p:spPr>
        <p:txBody>
          <a:bodyPr wrap="square" lIns="0" tIns="0" rIns="0" bIns="0" rtlCol="0"/>
          <a:lstStyle/>
          <a:p>
            <a:endParaRPr/>
          </a:p>
        </p:txBody>
      </p:sp>
      <p:sp>
        <p:nvSpPr>
          <p:cNvPr id="5" name="Subtitle 2">
            <a:extLst>
              <a:ext uri="{FF2B5EF4-FFF2-40B4-BE49-F238E27FC236}">
                <a16:creationId xmlns:a16="http://schemas.microsoft.com/office/drawing/2014/main" id="{D32AC64B-14EC-47E3-AFE6-71D864712D5A}"/>
              </a:ext>
            </a:extLst>
          </p:cNvPr>
          <p:cNvSpPr txBox="1">
            <a:spLocks/>
          </p:cNvSpPr>
          <p:nvPr/>
        </p:nvSpPr>
        <p:spPr>
          <a:xfrm>
            <a:off x="315884" y="499023"/>
            <a:ext cx="11334645" cy="66479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b="1" dirty="0">
                <a:solidFill>
                  <a:schemeClr val="bg1"/>
                </a:solidFill>
                <a:effectLst>
                  <a:outerShdw blurRad="38100" dist="38100" dir="2700000" algn="tl">
                    <a:srgbClr val="000000">
                      <a:alpha val="43137"/>
                    </a:srgbClr>
                  </a:outerShdw>
                </a:effectLst>
              </a:rPr>
              <a:t>Who has Informed our Priorities?</a:t>
            </a:r>
          </a:p>
        </p:txBody>
      </p:sp>
      <p:sp>
        <p:nvSpPr>
          <p:cNvPr id="7" name="Subtitle 2">
            <a:extLst>
              <a:ext uri="{FF2B5EF4-FFF2-40B4-BE49-F238E27FC236}">
                <a16:creationId xmlns:a16="http://schemas.microsoft.com/office/drawing/2014/main" id="{917F2C1B-308C-499B-ABC5-BD11FC15FFED}"/>
              </a:ext>
            </a:extLst>
          </p:cNvPr>
          <p:cNvSpPr txBox="1">
            <a:spLocks/>
          </p:cNvSpPr>
          <p:nvPr/>
        </p:nvSpPr>
        <p:spPr>
          <a:xfrm>
            <a:off x="900675" y="1973397"/>
            <a:ext cx="5776572" cy="5548186"/>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Mayor’s LGBTQ+ Advisory Council</a:t>
            </a:r>
          </a:p>
          <a:p>
            <a:r>
              <a:rPr lang="en-US" sz="2600" dirty="0"/>
              <a:t>Strengthening Police Community Partnerships (SPCP) Council</a:t>
            </a:r>
          </a:p>
          <a:p>
            <a:r>
              <a:rPr lang="en-US" sz="2600" dirty="0"/>
              <a:t>Better Together Council</a:t>
            </a:r>
          </a:p>
          <a:p>
            <a:r>
              <a:rPr lang="en-US" sz="2600" dirty="0"/>
              <a:t>New American Council</a:t>
            </a:r>
          </a:p>
          <a:p>
            <a:r>
              <a:rPr lang="en-US" sz="2600" dirty="0"/>
              <a:t>Mayor’s Business Council</a:t>
            </a:r>
          </a:p>
          <a:p>
            <a:r>
              <a:rPr lang="en-US" sz="2600" dirty="0"/>
              <a:t>Labor Round Table</a:t>
            </a:r>
          </a:p>
          <a:p>
            <a:pPr lvl="0"/>
            <a:r>
              <a:rPr lang="en-US" sz="2600" dirty="0"/>
              <a:t>Disability Round Table</a:t>
            </a:r>
          </a:p>
          <a:p>
            <a:r>
              <a:rPr lang="en-US" sz="2600" dirty="0"/>
              <a:t>City Planning Commission</a:t>
            </a:r>
          </a:p>
          <a:p>
            <a:pPr marL="0" indent="0">
              <a:buNone/>
            </a:pPr>
            <a:endParaRPr lang="en-US" sz="2600" dirty="0"/>
          </a:p>
          <a:p>
            <a:endParaRPr lang="en-US" sz="20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924349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5911" y="395784"/>
            <a:ext cx="11327641" cy="6250675"/>
          </a:xfrm>
        </p:spPr>
        <p:txBody>
          <a:bodyPr>
            <a:normAutofit/>
          </a:bodyPr>
          <a:lstStyle/>
          <a:p>
            <a:pPr marL="0" indent="0">
              <a:buNone/>
            </a:pPr>
            <a:r>
              <a:rPr lang="en-US" sz="3200" i="1" dirty="0">
                <a:solidFill>
                  <a:schemeClr val="tx1">
                    <a:lumMod val="75000"/>
                    <a:lumOff val="25000"/>
                  </a:schemeClr>
                </a:solidFill>
                <a:latin typeface="Calibri" panose="020F0502020204030204" pitchFamily="34" charset="0"/>
                <a:cs typeface="Calibri" panose="020F0502020204030204" pitchFamily="34" charset="0"/>
              </a:rPr>
              <a:t>“</a:t>
            </a:r>
            <a:r>
              <a:rPr lang="en-US" sz="3200" i="1" dirty="0">
                <a:solidFill>
                  <a:schemeClr val="tx1">
                    <a:lumMod val="75000"/>
                    <a:lumOff val="25000"/>
                  </a:schemeClr>
                </a:solidFill>
                <a:cs typeface="Calibri" panose="020F0502020204030204" pitchFamily="34" charset="0"/>
              </a:rPr>
              <a:t>It is therefore the policy of my Administration that the Federal Government should pursue a comprehensive approach to advancing equity for all, including people of color and others who have been historically underserved, marginalized, and adversely affected by persistent poverty and inequality.”</a:t>
            </a:r>
          </a:p>
          <a:p>
            <a:pPr marL="0" indent="0">
              <a:buNone/>
            </a:pPr>
            <a:endParaRPr lang="en-US" sz="3200" i="1" dirty="0">
              <a:solidFill>
                <a:schemeClr val="tx1">
                  <a:lumMod val="75000"/>
                  <a:lumOff val="25000"/>
                </a:schemeClr>
              </a:solidFill>
              <a:cs typeface="Calibri" panose="020F0502020204030204" pitchFamily="34" charset="0"/>
            </a:endParaRPr>
          </a:p>
          <a:p>
            <a:pPr marL="0" indent="0">
              <a:buNone/>
            </a:pPr>
            <a:r>
              <a:rPr lang="en-US" sz="3200" i="1" dirty="0">
                <a:solidFill>
                  <a:schemeClr val="tx1">
                    <a:lumMod val="75000"/>
                    <a:lumOff val="25000"/>
                  </a:schemeClr>
                </a:solidFill>
                <a:cs typeface="Calibri" panose="020F0502020204030204" pitchFamily="34" charset="0"/>
              </a:rPr>
              <a:t>“By advancing equity across the Federal Government, we can create opportunities for the improvement of communities that have been historically underserved, which benefits everyone.” </a:t>
            </a:r>
          </a:p>
          <a:p>
            <a:pPr marL="0" indent="0">
              <a:buNone/>
            </a:pPr>
            <a:endParaRPr lang="en-US" i="1" dirty="0">
              <a:latin typeface="Calibri" panose="020F0502020204030204" pitchFamily="34" charset="0"/>
              <a:cs typeface="Calibri" panose="020F0502020204030204" pitchFamily="34" charset="0"/>
            </a:endParaRPr>
          </a:p>
          <a:p>
            <a:pPr marL="0" indent="0" algn="r">
              <a:buNone/>
            </a:pPr>
            <a:r>
              <a:rPr lang="en-US" sz="2400" dirty="0"/>
              <a:t>JOSEPH R. BIDEN JR.</a:t>
            </a:r>
          </a:p>
          <a:p>
            <a:pPr marL="0" indent="0">
              <a:buNone/>
            </a:pPr>
            <a:r>
              <a:rPr lang="en-US" sz="2400" dirty="0"/>
              <a:t>THE WHITE HOUSE,</a:t>
            </a:r>
            <a:br>
              <a:rPr lang="en-US" sz="2400" dirty="0"/>
            </a:br>
            <a:r>
              <a:rPr lang="en-US" sz="2400" dirty="0"/>
              <a:t>January 20, 2021</a:t>
            </a:r>
            <a:r>
              <a:rPr lang="en-US" dirty="0"/>
              <a:t> </a:t>
            </a:r>
          </a:p>
        </p:txBody>
      </p:sp>
    </p:spTree>
    <p:extLst>
      <p:ext uri="{BB962C8B-B14F-4D97-AF65-F5344CB8AC3E}">
        <p14:creationId xmlns:p14="http://schemas.microsoft.com/office/powerpoint/2010/main" val="2974973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ens (160/365) | I wanted to take a shot like this where I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
            <a:ext cx="12192002" cy="8096252"/>
          </a:xfrm>
          <a:prstGeom prst="rect">
            <a:avLst/>
          </a:prstGeom>
        </p:spPr>
      </p:pic>
      <p:grpSp>
        <p:nvGrpSpPr>
          <p:cNvPr id="10" name="Group 9"/>
          <p:cNvGrpSpPr/>
          <p:nvPr/>
        </p:nvGrpSpPr>
        <p:grpSpPr>
          <a:xfrm>
            <a:off x="4887458" y="2882347"/>
            <a:ext cx="3214534" cy="2703444"/>
            <a:chOff x="755375" y="5247860"/>
            <a:chExt cx="1819993" cy="1530626"/>
          </a:xfrm>
        </p:grpSpPr>
        <p:sp>
          <p:nvSpPr>
            <p:cNvPr id="9" name="Oval 8"/>
            <p:cNvSpPr/>
            <p:nvPr/>
          </p:nvSpPr>
          <p:spPr>
            <a:xfrm>
              <a:off x="755375" y="5247860"/>
              <a:ext cx="1570382" cy="1530626"/>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45487" y="5359714"/>
              <a:ext cx="1529881" cy="1306918"/>
            </a:xfrm>
            <a:prstGeom prst="rect">
              <a:avLst/>
            </a:prstGeom>
            <a:noFill/>
          </p:spPr>
          <p:txBody>
            <a:bodyPr wrap="square" rtlCol="0">
              <a:spAutoFit/>
            </a:bodyPr>
            <a:lstStyle/>
            <a:p>
              <a:r>
                <a:rPr lang="en-US" sz="4800" b="1" dirty="0">
                  <a:solidFill>
                    <a:schemeClr val="tx2">
                      <a:lumMod val="75000"/>
                    </a:schemeClr>
                  </a:solidFill>
                  <a:effectLst>
                    <a:outerShdw blurRad="38100" dist="38100" dir="2700000" algn="tl">
                      <a:srgbClr val="000000">
                        <a:alpha val="43137"/>
                      </a:srgbClr>
                    </a:outerShdw>
                  </a:effectLst>
                </a:rPr>
                <a:t>D</a:t>
              </a:r>
              <a:r>
                <a:rPr lang="en-US" sz="3500" b="1" dirty="0">
                  <a:solidFill>
                    <a:schemeClr val="tx2">
                      <a:lumMod val="75000"/>
                    </a:schemeClr>
                  </a:solidFill>
                  <a:effectLst>
                    <a:outerShdw blurRad="38100" dist="38100" dir="2700000" algn="tl">
                      <a:srgbClr val="000000">
                        <a:alpha val="43137"/>
                      </a:srgbClr>
                    </a:outerShdw>
                  </a:effectLst>
                </a:rPr>
                <a:t>iversity </a:t>
              </a:r>
            </a:p>
            <a:p>
              <a:r>
                <a:rPr lang="en-US" sz="4800" b="1" dirty="0">
                  <a:solidFill>
                    <a:schemeClr val="tx2">
                      <a:lumMod val="75000"/>
                    </a:schemeClr>
                  </a:solidFill>
                  <a:effectLst>
                    <a:outerShdw blurRad="38100" dist="38100" dir="2700000" algn="tl">
                      <a:srgbClr val="000000">
                        <a:alpha val="43137"/>
                      </a:srgbClr>
                    </a:outerShdw>
                  </a:effectLst>
                </a:rPr>
                <a:t>E</a:t>
              </a:r>
              <a:r>
                <a:rPr lang="en-US" sz="3500" b="1" dirty="0">
                  <a:solidFill>
                    <a:schemeClr val="tx2">
                      <a:lumMod val="75000"/>
                    </a:schemeClr>
                  </a:solidFill>
                  <a:effectLst>
                    <a:outerShdw blurRad="38100" dist="38100" dir="2700000" algn="tl">
                      <a:srgbClr val="000000">
                        <a:alpha val="43137"/>
                      </a:srgbClr>
                    </a:outerShdw>
                  </a:effectLst>
                </a:rPr>
                <a:t>quity </a:t>
              </a:r>
            </a:p>
            <a:p>
              <a:r>
                <a:rPr lang="en-US" sz="4800" b="1" dirty="0">
                  <a:solidFill>
                    <a:schemeClr val="tx2">
                      <a:lumMod val="75000"/>
                    </a:schemeClr>
                  </a:solidFill>
                  <a:effectLst>
                    <a:outerShdw blurRad="38100" dist="38100" dir="2700000" algn="tl">
                      <a:srgbClr val="000000">
                        <a:alpha val="43137"/>
                      </a:srgbClr>
                    </a:outerShdw>
                  </a:effectLst>
                </a:rPr>
                <a:t>I</a:t>
              </a:r>
              <a:r>
                <a:rPr lang="en-US" sz="3500" b="1" dirty="0">
                  <a:solidFill>
                    <a:schemeClr val="tx2">
                      <a:lumMod val="75000"/>
                    </a:schemeClr>
                  </a:solidFill>
                  <a:effectLst>
                    <a:outerShdw blurRad="38100" dist="38100" dir="2700000" algn="tl">
                      <a:srgbClr val="000000">
                        <a:alpha val="43137"/>
                      </a:srgbClr>
                    </a:outerShdw>
                  </a:effectLst>
                </a:rPr>
                <a:t>nclusion</a:t>
              </a:r>
            </a:p>
          </p:txBody>
        </p:sp>
      </p:grpSp>
      <p:sp>
        <p:nvSpPr>
          <p:cNvPr id="2" name="Rectangle 1"/>
          <p:cNvSpPr/>
          <p:nvPr/>
        </p:nvSpPr>
        <p:spPr>
          <a:xfrm>
            <a:off x="263547" y="1126037"/>
            <a:ext cx="2698314" cy="5262979"/>
          </a:xfrm>
          <a:prstGeom prst="rect">
            <a:avLst/>
          </a:prstGeom>
        </p:spPr>
        <p:txBody>
          <a:bodyPr wrap="square">
            <a:spAutoFit/>
          </a:bodyPr>
          <a:lstStyle/>
          <a:p>
            <a:r>
              <a:rPr lang="en-US" sz="2400" b="1" i="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comprehensive approach to advancing equity for all, including people of color and others who have been historically underserved, marginalized, and adversely affected by persistent poverty and inequality.”</a:t>
            </a:r>
            <a:endParaRPr lang="en-US" sz="24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273342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alpha val="5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8496" y="1743309"/>
            <a:ext cx="8541026" cy="4796525"/>
          </a:xfrm>
        </p:spPr>
        <p:txBody>
          <a:bodyPr>
            <a:normAutofit fontScale="77500" lnSpcReduction="20000"/>
          </a:bodyPr>
          <a:lstStyle/>
          <a:p>
            <a:pPr marL="0" indent="0" algn="ctr">
              <a:buNone/>
            </a:pPr>
            <a:r>
              <a:rPr lang="en-US" sz="4200" b="1" dirty="0">
                <a:solidFill>
                  <a:srgbClr val="10153D"/>
                </a:solidFill>
              </a:rPr>
              <a:t>OUR MISSION</a:t>
            </a:r>
          </a:p>
          <a:p>
            <a:pPr marL="0" indent="0" algn="ctr">
              <a:buNone/>
            </a:pPr>
            <a:r>
              <a:rPr lang="en-US" sz="3100" dirty="0"/>
              <a:t>Build Opportunity.</a:t>
            </a:r>
          </a:p>
          <a:p>
            <a:pPr marL="0" indent="0" algn="ctr">
              <a:buNone/>
            </a:pPr>
            <a:r>
              <a:rPr lang="en-US" sz="3100" dirty="0"/>
              <a:t>Restore Hope.</a:t>
            </a:r>
          </a:p>
          <a:p>
            <a:pPr marL="0" indent="0" algn="ctr">
              <a:buNone/>
            </a:pPr>
            <a:r>
              <a:rPr lang="en-US" sz="3100" dirty="0"/>
              <a:t>Transform Erie.</a:t>
            </a:r>
          </a:p>
          <a:p>
            <a:pPr marL="0" indent="0" algn="ctr">
              <a:buNone/>
            </a:pPr>
            <a:endParaRPr lang="en-US" dirty="0"/>
          </a:p>
          <a:p>
            <a:pPr marL="0" indent="0" algn="ctr">
              <a:buNone/>
            </a:pPr>
            <a:r>
              <a:rPr lang="en-US" sz="4200" b="1" dirty="0">
                <a:solidFill>
                  <a:srgbClr val="10153D"/>
                </a:solidFill>
              </a:rPr>
              <a:t>OUR VISION</a:t>
            </a:r>
          </a:p>
          <a:p>
            <a:pPr marL="0" indent="0">
              <a:buNone/>
            </a:pPr>
            <a:r>
              <a:rPr lang="en-US" sz="3100" dirty="0" smtClean="0"/>
              <a:t>	Erie </a:t>
            </a:r>
            <a:r>
              <a:rPr lang="en-US" sz="3100" dirty="0"/>
              <a:t>is a </a:t>
            </a:r>
            <a:r>
              <a:rPr lang="en-US" sz="3100" b="1" dirty="0"/>
              <a:t>Community of Choice</a:t>
            </a:r>
            <a:r>
              <a:rPr lang="en-US" sz="3100" dirty="0"/>
              <a:t>. </a:t>
            </a:r>
            <a:r>
              <a:rPr lang="en-US" sz="3100" dirty="0" smtClean="0"/>
              <a:t>We </a:t>
            </a:r>
            <a:r>
              <a:rPr lang="en-US" sz="3100" dirty="0"/>
              <a:t>celebrate </a:t>
            </a:r>
            <a:r>
              <a:rPr lang="en-US" sz="3100" dirty="0" smtClean="0"/>
              <a:t>our:</a:t>
            </a:r>
          </a:p>
          <a:p>
            <a:pPr marL="0" indent="0" algn="ctr">
              <a:buNone/>
            </a:pPr>
            <a:r>
              <a:rPr lang="en-US" sz="3100" dirty="0" smtClean="0"/>
              <a:t>Rich Cultural Diversity</a:t>
            </a:r>
          </a:p>
          <a:p>
            <a:pPr marL="0" indent="0" algn="ctr">
              <a:buNone/>
            </a:pPr>
            <a:r>
              <a:rPr lang="en-US" sz="3100" dirty="0" smtClean="0"/>
              <a:t>Welcoming</a:t>
            </a:r>
            <a:r>
              <a:rPr lang="en-US" sz="3100" dirty="0"/>
              <a:t>, Vibrant </a:t>
            </a:r>
            <a:r>
              <a:rPr lang="en-US" sz="3100" dirty="0" smtClean="0"/>
              <a:t>Neighborhoods</a:t>
            </a:r>
          </a:p>
          <a:p>
            <a:pPr marL="0" indent="0" algn="ctr">
              <a:buNone/>
            </a:pPr>
            <a:r>
              <a:rPr lang="en-US" sz="3100" dirty="0" smtClean="0"/>
              <a:t>World-class </a:t>
            </a:r>
            <a:r>
              <a:rPr lang="en-US" sz="3100" dirty="0"/>
              <a:t>Downtown and </a:t>
            </a:r>
            <a:r>
              <a:rPr lang="en-US" sz="3100" dirty="0" smtClean="0"/>
              <a:t>Bayfront</a:t>
            </a:r>
          </a:p>
          <a:p>
            <a:pPr marL="0" indent="0" algn="ctr">
              <a:buNone/>
            </a:pPr>
            <a:r>
              <a:rPr lang="en-US" sz="3100" dirty="0" smtClean="0"/>
              <a:t>Excellent </a:t>
            </a:r>
            <a:r>
              <a:rPr lang="en-US" sz="3100" dirty="0"/>
              <a:t>Education for </a:t>
            </a:r>
            <a:r>
              <a:rPr lang="en-US" sz="3100" dirty="0" smtClean="0"/>
              <a:t>Everyone</a:t>
            </a:r>
          </a:p>
          <a:p>
            <a:pPr marL="0" indent="0" algn="ctr">
              <a:buNone/>
            </a:pPr>
            <a:r>
              <a:rPr lang="en-US" sz="3100" dirty="0" smtClean="0"/>
              <a:t>Abundance </a:t>
            </a:r>
            <a:r>
              <a:rPr lang="en-US" sz="3100" dirty="0"/>
              <a:t>of Family-sustaining </a:t>
            </a:r>
            <a:r>
              <a:rPr lang="en-US" sz="3100" dirty="0" smtClean="0"/>
              <a:t>Jobs</a:t>
            </a:r>
            <a:endParaRPr lang="en-US" sz="3100" dirty="0"/>
          </a:p>
        </p:txBody>
      </p:sp>
      <p:pic>
        <p:nvPicPr>
          <p:cNvPr id="6" name="Picture 2" descr="File:Seal of Erie, Pennsylvania.svg - Wikimedia Comm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4658" y="131189"/>
            <a:ext cx="1388701" cy="14153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6591" y="469516"/>
            <a:ext cx="4810539" cy="830997"/>
          </a:xfrm>
          <a:prstGeom prst="rect">
            <a:avLst/>
          </a:prstGeom>
          <a:noFill/>
        </p:spPr>
        <p:txBody>
          <a:bodyPr wrap="square" rtlCol="0">
            <a:spAutoFit/>
          </a:bodyPr>
          <a:lstStyle/>
          <a:p>
            <a:pPr algn="r"/>
            <a:r>
              <a:rPr lang="en-US" sz="4800" dirty="0">
                <a:solidFill>
                  <a:srgbClr val="10153D"/>
                </a:solidFill>
                <a:latin typeface="Impact" panose="020B0806030902050204" pitchFamily="34" charset="0"/>
              </a:rPr>
              <a:t>THE CITY </a:t>
            </a:r>
          </a:p>
        </p:txBody>
      </p:sp>
      <p:sp>
        <p:nvSpPr>
          <p:cNvPr id="8" name="TextBox 7"/>
          <p:cNvSpPr txBox="1"/>
          <p:nvPr/>
        </p:nvSpPr>
        <p:spPr>
          <a:xfrm>
            <a:off x="6930887" y="469516"/>
            <a:ext cx="4989443" cy="830997"/>
          </a:xfrm>
          <a:prstGeom prst="rect">
            <a:avLst/>
          </a:prstGeom>
          <a:noFill/>
        </p:spPr>
        <p:txBody>
          <a:bodyPr wrap="square" rtlCol="0">
            <a:spAutoFit/>
          </a:bodyPr>
          <a:lstStyle/>
          <a:p>
            <a:r>
              <a:rPr lang="en-US" sz="4800" dirty="0">
                <a:solidFill>
                  <a:srgbClr val="10153D"/>
                </a:solidFill>
                <a:latin typeface="Impact" panose="020B0806030902050204" pitchFamily="34" charset="0"/>
              </a:rPr>
              <a:t>OF ERIE </a:t>
            </a:r>
          </a:p>
        </p:txBody>
      </p:sp>
    </p:spTree>
    <p:extLst>
      <p:ext uri="{BB962C8B-B14F-4D97-AF65-F5344CB8AC3E}">
        <p14:creationId xmlns:p14="http://schemas.microsoft.com/office/powerpoint/2010/main" val="20515050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0040" y="320040"/>
            <a:ext cx="11548745" cy="4303776"/>
          </a:xfrm>
          <a:prstGeom prst="rect">
            <a:avLst/>
          </a:prstGeom>
        </p:spPr>
      </p:pic>
      <p:sp>
        <p:nvSpPr>
          <p:cNvPr id="3" name="object 3"/>
          <p:cNvSpPr/>
          <p:nvPr/>
        </p:nvSpPr>
        <p:spPr>
          <a:xfrm>
            <a:off x="290943" y="4792001"/>
            <a:ext cx="11549380" cy="1755775"/>
          </a:xfrm>
          <a:custGeom>
            <a:avLst/>
            <a:gdLst/>
            <a:ahLst/>
            <a:cxnLst/>
            <a:rect l="l" t="t" r="r" b="b"/>
            <a:pathLst>
              <a:path w="11549380" h="1755775">
                <a:moveTo>
                  <a:pt x="11548872" y="0"/>
                </a:moveTo>
                <a:lnTo>
                  <a:pt x="0" y="0"/>
                </a:lnTo>
                <a:lnTo>
                  <a:pt x="0" y="1755648"/>
                </a:lnTo>
                <a:lnTo>
                  <a:pt x="11548872" y="1755648"/>
                </a:lnTo>
                <a:lnTo>
                  <a:pt x="11548872" y="0"/>
                </a:lnTo>
                <a:close/>
              </a:path>
            </a:pathLst>
          </a:custGeom>
          <a:solidFill>
            <a:srgbClr val="FFFFFF">
              <a:alpha val="92939"/>
            </a:srgbClr>
          </a:solidFill>
        </p:spPr>
        <p:txBody>
          <a:bodyPr wrap="square" lIns="0" tIns="0" rIns="0" bIns="0" rtlCol="0"/>
          <a:lstStyle/>
          <a:p>
            <a:endParaRPr/>
          </a:p>
        </p:txBody>
      </p:sp>
      <p:grpSp>
        <p:nvGrpSpPr>
          <p:cNvPr id="5" name="object 5"/>
          <p:cNvGrpSpPr/>
          <p:nvPr/>
        </p:nvGrpSpPr>
        <p:grpSpPr>
          <a:xfrm>
            <a:off x="4051172" y="5009388"/>
            <a:ext cx="7305675" cy="1153795"/>
            <a:chOff x="4051172" y="5009388"/>
            <a:chExt cx="7305675" cy="1153795"/>
          </a:xfrm>
        </p:grpSpPr>
        <p:sp>
          <p:nvSpPr>
            <p:cNvPr id="6" name="object 6"/>
            <p:cNvSpPr/>
            <p:nvPr/>
          </p:nvSpPr>
          <p:spPr>
            <a:xfrm>
              <a:off x="4060697" y="5238750"/>
              <a:ext cx="0" cy="914400"/>
            </a:xfrm>
            <a:custGeom>
              <a:avLst/>
              <a:gdLst/>
              <a:ahLst/>
              <a:cxnLst/>
              <a:rect l="l" t="t" r="r" b="b"/>
              <a:pathLst>
                <a:path h="914400">
                  <a:moveTo>
                    <a:pt x="0" y="914400"/>
                  </a:moveTo>
                  <a:lnTo>
                    <a:pt x="0" y="0"/>
                  </a:lnTo>
                </a:path>
              </a:pathLst>
            </a:custGeom>
            <a:ln w="19050">
              <a:solidFill>
                <a:srgbClr val="000000"/>
              </a:solidFill>
            </a:ln>
          </p:spPr>
          <p:txBody>
            <a:bodyPr wrap="square" lIns="0" tIns="0" rIns="0" bIns="0" rtlCol="0"/>
            <a:lstStyle/>
            <a:p>
              <a:endParaRPr/>
            </a:p>
          </p:txBody>
        </p:sp>
        <p:sp>
          <p:nvSpPr>
            <p:cNvPr id="7" name="object 7"/>
            <p:cNvSpPr/>
            <p:nvPr/>
          </p:nvSpPr>
          <p:spPr>
            <a:xfrm>
              <a:off x="4379975" y="5009388"/>
              <a:ext cx="6977380" cy="384175"/>
            </a:xfrm>
            <a:custGeom>
              <a:avLst/>
              <a:gdLst/>
              <a:ahLst/>
              <a:cxnLst/>
              <a:rect l="l" t="t" r="r" b="b"/>
              <a:pathLst>
                <a:path w="6977380" h="384175">
                  <a:moveTo>
                    <a:pt x="6938518" y="0"/>
                  </a:moveTo>
                  <a:lnTo>
                    <a:pt x="38353" y="0"/>
                  </a:lnTo>
                  <a:lnTo>
                    <a:pt x="23413" y="3010"/>
                  </a:lnTo>
                  <a:lnTo>
                    <a:pt x="11223" y="11223"/>
                  </a:lnTo>
                  <a:lnTo>
                    <a:pt x="3010" y="23413"/>
                  </a:lnTo>
                  <a:lnTo>
                    <a:pt x="0" y="38354"/>
                  </a:lnTo>
                  <a:lnTo>
                    <a:pt x="0" y="345694"/>
                  </a:lnTo>
                  <a:lnTo>
                    <a:pt x="3010" y="360634"/>
                  </a:lnTo>
                  <a:lnTo>
                    <a:pt x="11223" y="372824"/>
                  </a:lnTo>
                  <a:lnTo>
                    <a:pt x="23413" y="381037"/>
                  </a:lnTo>
                  <a:lnTo>
                    <a:pt x="38353" y="384048"/>
                  </a:lnTo>
                  <a:lnTo>
                    <a:pt x="6938518" y="384048"/>
                  </a:lnTo>
                  <a:lnTo>
                    <a:pt x="6953458" y="381037"/>
                  </a:lnTo>
                  <a:lnTo>
                    <a:pt x="6965648" y="372824"/>
                  </a:lnTo>
                  <a:lnTo>
                    <a:pt x="6973861" y="360634"/>
                  </a:lnTo>
                  <a:lnTo>
                    <a:pt x="6976872" y="345694"/>
                  </a:lnTo>
                  <a:lnTo>
                    <a:pt x="6976872" y="38354"/>
                  </a:lnTo>
                  <a:lnTo>
                    <a:pt x="6973861" y="23413"/>
                  </a:lnTo>
                  <a:lnTo>
                    <a:pt x="6965648" y="11223"/>
                  </a:lnTo>
                  <a:lnTo>
                    <a:pt x="6953458" y="3010"/>
                  </a:lnTo>
                  <a:lnTo>
                    <a:pt x="6938518" y="0"/>
                  </a:lnTo>
                  <a:close/>
                </a:path>
              </a:pathLst>
            </a:custGeom>
            <a:solidFill>
              <a:srgbClr val="E0E0E0"/>
            </a:solidFill>
          </p:spPr>
          <p:txBody>
            <a:bodyPr wrap="square" lIns="0" tIns="0" rIns="0" bIns="0" rtlCol="0"/>
            <a:lstStyle/>
            <a:p>
              <a:endParaRPr/>
            </a:p>
          </p:txBody>
        </p:sp>
        <p:pic>
          <p:nvPicPr>
            <p:cNvPr id="8" name="object 8"/>
            <p:cNvPicPr/>
            <p:nvPr/>
          </p:nvPicPr>
          <p:blipFill>
            <a:blip r:embed="rId3" cstate="print"/>
            <a:stretch>
              <a:fillRect/>
            </a:stretch>
          </p:blipFill>
          <p:spPr>
            <a:xfrm>
              <a:off x="4489449" y="5089906"/>
              <a:ext cx="224536" cy="223012"/>
            </a:xfrm>
            <a:prstGeom prst="rect">
              <a:avLst/>
            </a:prstGeom>
          </p:spPr>
        </p:pic>
      </p:grpSp>
      <p:sp>
        <p:nvSpPr>
          <p:cNvPr id="9" name="object 9"/>
          <p:cNvSpPr txBox="1"/>
          <p:nvPr/>
        </p:nvSpPr>
        <p:spPr>
          <a:xfrm>
            <a:off x="4852542" y="5031994"/>
            <a:ext cx="709295" cy="314960"/>
          </a:xfrm>
          <a:prstGeom prst="rect">
            <a:avLst/>
          </a:prstGeom>
        </p:spPr>
        <p:txBody>
          <a:bodyPr vert="horz" wrap="square" lIns="0" tIns="12065" rIns="0" bIns="0" rtlCol="0">
            <a:spAutoFit/>
          </a:bodyPr>
          <a:lstStyle/>
          <a:p>
            <a:pPr marL="12700">
              <a:lnSpc>
                <a:spcPct val="100000"/>
              </a:lnSpc>
              <a:spcBef>
                <a:spcPts val="95"/>
              </a:spcBef>
            </a:pPr>
            <a:r>
              <a:rPr sz="1900" spc="-5" dirty="0">
                <a:solidFill>
                  <a:srgbClr val="585858"/>
                </a:solidFill>
                <a:latin typeface="Calibri"/>
                <a:cs typeface="Calibri"/>
              </a:rPr>
              <a:t>S</a:t>
            </a:r>
            <a:r>
              <a:rPr sz="1900" spc="-15" dirty="0">
                <a:solidFill>
                  <a:srgbClr val="585858"/>
                </a:solidFill>
                <a:latin typeface="Calibri"/>
                <a:cs typeface="Calibri"/>
              </a:rPr>
              <a:t>e</a:t>
            </a:r>
            <a:r>
              <a:rPr sz="1900" spc="-30" dirty="0">
                <a:solidFill>
                  <a:srgbClr val="585858"/>
                </a:solidFill>
                <a:latin typeface="Calibri"/>
                <a:cs typeface="Calibri"/>
              </a:rPr>
              <a:t>t</a:t>
            </a:r>
            <a:r>
              <a:rPr sz="1900" spc="-5" dirty="0">
                <a:solidFill>
                  <a:srgbClr val="585858"/>
                </a:solidFill>
                <a:latin typeface="Calibri"/>
                <a:cs typeface="Calibri"/>
              </a:rPr>
              <a:t>ting</a:t>
            </a:r>
            <a:endParaRPr sz="1900">
              <a:latin typeface="Calibri"/>
              <a:cs typeface="Calibri"/>
            </a:endParaRPr>
          </a:p>
        </p:txBody>
      </p:sp>
      <p:sp>
        <p:nvSpPr>
          <p:cNvPr id="10" name="object 10"/>
          <p:cNvSpPr txBox="1"/>
          <p:nvPr/>
        </p:nvSpPr>
        <p:spPr>
          <a:xfrm>
            <a:off x="7992618" y="5064633"/>
            <a:ext cx="1038225" cy="254000"/>
          </a:xfrm>
          <a:prstGeom prst="rect">
            <a:avLst/>
          </a:prstGeom>
        </p:spPr>
        <p:txBody>
          <a:bodyPr vert="horz" wrap="square" lIns="0" tIns="12700" rIns="0" bIns="0" rtlCol="0">
            <a:spAutoFit/>
          </a:bodyPr>
          <a:lstStyle/>
          <a:p>
            <a:pPr marL="12700">
              <a:lnSpc>
                <a:spcPct val="100000"/>
              </a:lnSpc>
              <a:spcBef>
                <a:spcPts val="100"/>
              </a:spcBef>
            </a:pPr>
            <a:r>
              <a:rPr sz="1500" spc="-10" dirty="0">
                <a:solidFill>
                  <a:srgbClr val="585858"/>
                </a:solidFill>
                <a:latin typeface="Calibri"/>
                <a:cs typeface="Calibri"/>
              </a:rPr>
              <a:t>Setting</a:t>
            </a:r>
            <a:r>
              <a:rPr sz="1500" spc="-65" dirty="0">
                <a:solidFill>
                  <a:srgbClr val="585858"/>
                </a:solidFill>
                <a:latin typeface="Calibri"/>
                <a:cs typeface="Calibri"/>
              </a:rPr>
              <a:t> </a:t>
            </a:r>
            <a:r>
              <a:rPr sz="1500" dirty="0">
                <a:solidFill>
                  <a:srgbClr val="585858"/>
                </a:solidFill>
                <a:latin typeface="Calibri"/>
                <a:cs typeface="Calibri"/>
              </a:rPr>
              <a:t>Goals</a:t>
            </a:r>
            <a:endParaRPr sz="1500">
              <a:latin typeface="Calibri"/>
              <a:cs typeface="Calibri"/>
            </a:endParaRPr>
          </a:p>
        </p:txBody>
      </p:sp>
      <p:grpSp>
        <p:nvGrpSpPr>
          <p:cNvPr id="11" name="object 11"/>
          <p:cNvGrpSpPr/>
          <p:nvPr/>
        </p:nvGrpSpPr>
        <p:grpSpPr>
          <a:xfrm>
            <a:off x="4379976" y="5489447"/>
            <a:ext cx="6977380" cy="386080"/>
            <a:chOff x="4379976" y="5489447"/>
            <a:chExt cx="6977380" cy="386080"/>
          </a:xfrm>
        </p:grpSpPr>
        <p:sp>
          <p:nvSpPr>
            <p:cNvPr id="12" name="object 12"/>
            <p:cNvSpPr/>
            <p:nvPr/>
          </p:nvSpPr>
          <p:spPr>
            <a:xfrm>
              <a:off x="4379976" y="5489447"/>
              <a:ext cx="6977380" cy="386080"/>
            </a:xfrm>
            <a:custGeom>
              <a:avLst/>
              <a:gdLst/>
              <a:ahLst/>
              <a:cxnLst/>
              <a:rect l="l" t="t" r="r" b="b"/>
              <a:pathLst>
                <a:path w="6977380" h="386079">
                  <a:moveTo>
                    <a:pt x="6938264" y="0"/>
                  </a:moveTo>
                  <a:lnTo>
                    <a:pt x="38608" y="0"/>
                  </a:lnTo>
                  <a:lnTo>
                    <a:pt x="23574" y="3032"/>
                  </a:lnTo>
                  <a:lnTo>
                    <a:pt x="11302" y="11302"/>
                  </a:lnTo>
                  <a:lnTo>
                    <a:pt x="3032" y="23574"/>
                  </a:lnTo>
                  <a:lnTo>
                    <a:pt x="0" y="38607"/>
                  </a:lnTo>
                  <a:lnTo>
                    <a:pt x="0" y="347014"/>
                  </a:lnTo>
                  <a:lnTo>
                    <a:pt x="3032" y="362024"/>
                  </a:lnTo>
                  <a:lnTo>
                    <a:pt x="11302" y="374280"/>
                  </a:lnTo>
                  <a:lnTo>
                    <a:pt x="23574" y="382542"/>
                  </a:lnTo>
                  <a:lnTo>
                    <a:pt x="38608" y="385571"/>
                  </a:lnTo>
                  <a:lnTo>
                    <a:pt x="6938264" y="385571"/>
                  </a:lnTo>
                  <a:lnTo>
                    <a:pt x="6953297" y="382542"/>
                  </a:lnTo>
                  <a:lnTo>
                    <a:pt x="6965569" y="374280"/>
                  </a:lnTo>
                  <a:lnTo>
                    <a:pt x="6973839" y="362024"/>
                  </a:lnTo>
                  <a:lnTo>
                    <a:pt x="6976872" y="347014"/>
                  </a:lnTo>
                  <a:lnTo>
                    <a:pt x="6976872" y="38607"/>
                  </a:lnTo>
                  <a:lnTo>
                    <a:pt x="6973839" y="23574"/>
                  </a:lnTo>
                  <a:lnTo>
                    <a:pt x="6965568" y="11302"/>
                  </a:lnTo>
                  <a:lnTo>
                    <a:pt x="6953297" y="3032"/>
                  </a:lnTo>
                  <a:lnTo>
                    <a:pt x="6938264" y="0"/>
                  </a:lnTo>
                  <a:close/>
                </a:path>
              </a:pathLst>
            </a:custGeom>
            <a:solidFill>
              <a:srgbClr val="E0E0E0"/>
            </a:solidFill>
          </p:spPr>
          <p:txBody>
            <a:bodyPr wrap="square" lIns="0" tIns="0" rIns="0" bIns="0" rtlCol="0"/>
            <a:lstStyle/>
            <a:p>
              <a:endParaRPr/>
            </a:p>
          </p:txBody>
        </p:sp>
        <p:pic>
          <p:nvPicPr>
            <p:cNvPr id="13" name="object 13"/>
            <p:cNvPicPr/>
            <p:nvPr/>
          </p:nvPicPr>
          <p:blipFill>
            <a:blip r:embed="rId4" cstate="print"/>
            <a:stretch>
              <a:fillRect/>
            </a:stretch>
          </p:blipFill>
          <p:spPr>
            <a:xfrm>
              <a:off x="4489450" y="5569965"/>
              <a:ext cx="224536" cy="224535"/>
            </a:xfrm>
            <a:prstGeom prst="rect">
              <a:avLst/>
            </a:prstGeom>
          </p:spPr>
        </p:pic>
      </p:grpSp>
      <p:sp>
        <p:nvSpPr>
          <p:cNvPr id="14" name="object 14"/>
          <p:cNvSpPr txBox="1"/>
          <p:nvPr/>
        </p:nvSpPr>
        <p:spPr>
          <a:xfrm>
            <a:off x="4852542" y="5512409"/>
            <a:ext cx="1068070" cy="314960"/>
          </a:xfrm>
          <a:prstGeom prst="rect">
            <a:avLst/>
          </a:prstGeom>
        </p:spPr>
        <p:txBody>
          <a:bodyPr vert="horz" wrap="square" lIns="0" tIns="12065" rIns="0" bIns="0" rtlCol="0">
            <a:spAutoFit/>
          </a:bodyPr>
          <a:lstStyle/>
          <a:p>
            <a:pPr marL="12700">
              <a:lnSpc>
                <a:spcPct val="100000"/>
              </a:lnSpc>
              <a:spcBef>
                <a:spcPts val="95"/>
              </a:spcBef>
            </a:pPr>
            <a:r>
              <a:rPr sz="1900" spc="-5" dirty="0">
                <a:solidFill>
                  <a:srgbClr val="585858"/>
                </a:solidFill>
                <a:latin typeface="Calibri"/>
                <a:cs typeface="Calibri"/>
              </a:rPr>
              <a:t>Measuring</a:t>
            </a:r>
            <a:endParaRPr sz="1900">
              <a:latin typeface="Calibri"/>
              <a:cs typeface="Calibri"/>
            </a:endParaRPr>
          </a:p>
        </p:txBody>
      </p:sp>
      <p:sp>
        <p:nvSpPr>
          <p:cNvPr id="15" name="object 15"/>
          <p:cNvSpPr txBox="1"/>
          <p:nvPr/>
        </p:nvSpPr>
        <p:spPr>
          <a:xfrm>
            <a:off x="7992618" y="5545328"/>
            <a:ext cx="1482725"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585858"/>
                </a:solidFill>
                <a:latin typeface="Calibri"/>
                <a:cs typeface="Calibri"/>
              </a:rPr>
              <a:t>Measur</a:t>
            </a:r>
            <a:r>
              <a:rPr sz="1500" spc="5" dirty="0">
                <a:solidFill>
                  <a:srgbClr val="585858"/>
                </a:solidFill>
                <a:latin typeface="Calibri"/>
                <a:cs typeface="Calibri"/>
              </a:rPr>
              <a:t>i</a:t>
            </a:r>
            <a:r>
              <a:rPr sz="1500" dirty="0">
                <a:solidFill>
                  <a:srgbClr val="585858"/>
                </a:solidFill>
                <a:latin typeface="Calibri"/>
                <a:cs typeface="Calibri"/>
              </a:rPr>
              <a:t>ng</a:t>
            </a:r>
            <a:r>
              <a:rPr sz="1500" spc="-25" dirty="0">
                <a:solidFill>
                  <a:srgbClr val="585858"/>
                </a:solidFill>
                <a:latin typeface="Calibri"/>
                <a:cs typeface="Calibri"/>
              </a:rPr>
              <a:t> </a:t>
            </a:r>
            <a:r>
              <a:rPr sz="1500" spc="-5" dirty="0">
                <a:solidFill>
                  <a:srgbClr val="585858"/>
                </a:solidFill>
                <a:latin typeface="Calibri"/>
                <a:cs typeface="Calibri"/>
              </a:rPr>
              <a:t>Success</a:t>
            </a:r>
            <a:endParaRPr sz="1500">
              <a:latin typeface="Calibri"/>
              <a:cs typeface="Calibri"/>
            </a:endParaRPr>
          </a:p>
        </p:txBody>
      </p:sp>
      <p:grpSp>
        <p:nvGrpSpPr>
          <p:cNvPr id="16" name="object 16"/>
          <p:cNvGrpSpPr/>
          <p:nvPr/>
        </p:nvGrpSpPr>
        <p:grpSpPr>
          <a:xfrm>
            <a:off x="4379976" y="5971032"/>
            <a:ext cx="6977380" cy="384175"/>
            <a:chOff x="4379976" y="5971032"/>
            <a:chExt cx="6977380" cy="384175"/>
          </a:xfrm>
        </p:grpSpPr>
        <p:sp>
          <p:nvSpPr>
            <p:cNvPr id="17" name="object 17"/>
            <p:cNvSpPr/>
            <p:nvPr/>
          </p:nvSpPr>
          <p:spPr>
            <a:xfrm>
              <a:off x="4379976" y="5971032"/>
              <a:ext cx="6977380" cy="384175"/>
            </a:xfrm>
            <a:custGeom>
              <a:avLst/>
              <a:gdLst/>
              <a:ahLst/>
              <a:cxnLst/>
              <a:rect l="l" t="t" r="r" b="b"/>
              <a:pathLst>
                <a:path w="6977380" h="384175">
                  <a:moveTo>
                    <a:pt x="6938518" y="0"/>
                  </a:moveTo>
                  <a:lnTo>
                    <a:pt x="38353" y="0"/>
                  </a:lnTo>
                  <a:lnTo>
                    <a:pt x="23413" y="3018"/>
                  </a:lnTo>
                  <a:lnTo>
                    <a:pt x="11223" y="11249"/>
                  </a:lnTo>
                  <a:lnTo>
                    <a:pt x="3010" y="23456"/>
                  </a:lnTo>
                  <a:lnTo>
                    <a:pt x="0" y="38404"/>
                  </a:lnTo>
                  <a:lnTo>
                    <a:pt x="0" y="345643"/>
                  </a:lnTo>
                  <a:lnTo>
                    <a:pt x="3010" y="360591"/>
                  </a:lnTo>
                  <a:lnTo>
                    <a:pt x="11223" y="372798"/>
                  </a:lnTo>
                  <a:lnTo>
                    <a:pt x="23413" y="381029"/>
                  </a:lnTo>
                  <a:lnTo>
                    <a:pt x="38353" y="384048"/>
                  </a:lnTo>
                  <a:lnTo>
                    <a:pt x="6938518" y="384048"/>
                  </a:lnTo>
                  <a:lnTo>
                    <a:pt x="6953458" y="381029"/>
                  </a:lnTo>
                  <a:lnTo>
                    <a:pt x="6965648" y="372798"/>
                  </a:lnTo>
                  <a:lnTo>
                    <a:pt x="6973861" y="360591"/>
                  </a:lnTo>
                  <a:lnTo>
                    <a:pt x="6976872" y="345643"/>
                  </a:lnTo>
                  <a:lnTo>
                    <a:pt x="6976872" y="38404"/>
                  </a:lnTo>
                  <a:lnTo>
                    <a:pt x="6973861" y="23456"/>
                  </a:lnTo>
                  <a:lnTo>
                    <a:pt x="6965648" y="11249"/>
                  </a:lnTo>
                  <a:lnTo>
                    <a:pt x="6953458" y="3018"/>
                  </a:lnTo>
                  <a:lnTo>
                    <a:pt x="6938518" y="0"/>
                  </a:lnTo>
                  <a:close/>
                </a:path>
              </a:pathLst>
            </a:custGeom>
            <a:solidFill>
              <a:srgbClr val="E0E0E0"/>
            </a:solidFill>
          </p:spPr>
          <p:txBody>
            <a:bodyPr wrap="square" lIns="0" tIns="0" rIns="0" bIns="0" rtlCol="0"/>
            <a:lstStyle/>
            <a:p>
              <a:endParaRPr/>
            </a:p>
          </p:txBody>
        </p:sp>
        <p:pic>
          <p:nvPicPr>
            <p:cNvPr id="18" name="object 18"/>
            <p:cNvPicPr/>
            <p:nvPr/>
          </p:nvPicPr>
          <p:blipFill>
            <a:blip r:embed="rId5" cstate="print"/>
            <a:stretch>
              <a:fillRect/>
            </a:stretch>
          </p:blipFill>
          <p:spPr>
            <a:xfrm>
              <a:off x="4489450" y="6050026"/>
              <a:ext cx="224536" cy="224536"/>
            </a:xfrm>
            <a:prstGeom prst="rect">
              <a:avLst/>
            </a:prstGeom>
          </p:spPr>
        </p:pic>
      </p:grpSp>
      <p:sp>
        <p:nvSpPr>
          <p:cNvPr id="19" name="object 19"/>
          <p:cNvSpPr txBox="1"/>
          <p:nvPr/>
        </p:nvSpPr>
        <p:spPr>
          <a:xfrm>
            <a:off x="4852542" y="5993688"/>
            <a:ext cx="958215" cy="314960"/>
          </a:xfrm>
          <a:prstGeom prst="rect">
            <a:avLst/>
          </a:prstGeom>
        </p:spPr>
        <p:txBody>
          <a:bodyPr vert="horz" wrap="square" lIns="0" tIns="12065" rIns="0" bIns="0" rtlCol="0">
            <a:spAutoFit/>
          </a:bodyPr>
          <a:lstStyle/>
          <a:p>
            <a:pPr marL="12700">
              <a:lnSpc>
                <a:spcPct val="100000"/>
              </a:lnSpc>
              <a:spcBef>
                <a:spcPts val="95"/>
              </a:spcBef>
            </a:pPr>
            <a:r>
              <a:rPr sz="1900" spc="-10" dirty="0">
                <a:solidFill>
                  <a:srgbClr val="585858"/>
                </a:solidFill>
                <a:latin typeface="Calibri"/>
                <a:cs typeface="Calibri"/>
              </a:rPr>
              <a:t>Analyzing</a:t>
            </a:r>
            <a:endParaRPr sz="1900">
              <a:latin typeface="Calibri"/>
              <a:cs typeface="Calibri"/>
            </a:endParaRPr>
          </a:p>
        </p:txBody>
      </p:sp>
      <p:sp>
        <p:nvSpPr>
          <p:cNvPr id="20" name="object 20"/>
          <p:cNvSpPr txBox="1"/>
          <p:nvPr/>
        </p:nvSpPr>
        <p:spPr>
          <a:xfrm>
            <a:off x="7992618" y="6025997"/>
            <a:ext cx="1595755" cy="254000"/>
          </a:xfrm>
          <a:prstGeom prst="rect">
            <a:avLst/>
          </a:prstGeom>
        </p:spPr>
        <p:txBody>
          <a:bodyPr vert="horz" wrap="square" lIns="0" tIns="12700" rIns="0" bIns="0" rtlCol="0">
            <a:spAutoFit/>
          </a:bodyPr>
          <a:lstStyle/>
          <a:p>
            <a:pPr marL="12700">
              <a:lnSpc>
                <a:spcPct val="100000"/>
              </a:lnSpc>
              <a:spcBef>
                <a:spcPts val="100"/>
              </a:spcBef>
            </a:pPr>
            <a:r>
              <a:rPr sz="1500" spc="-5" dirty="0">
                <a:solidFill>
                  <a:srgbClr val="585858"/>
                </a:solidFill>
                <a:latin typeface="Calibri"/>
                <a:cs typeface="Calibri"/>
              </a:rPr>
              <a:t>Analyzing</a:t>
            </a:r>
            <a:r>
              <a:rPr sz="1500" spc="-50" dirty="0">
                <a:solidFill>
                  <a:srgbClr val="585858"/>
                </a:solidFill>
                <a:latin typeface="Calibri"/>
                <a:cs typeface="Calibri"/>
              </a:rPr>
              <a:t> </a:t>
            </a:r>
            <a:r>
              <a:rPr sz="1500" spc="-10" dirty="0">
                <a:solidFill>
                  <a:srgbClr val="585858"/>
                </a:solidFill>
                <a:latin typeface="Calibri"/>
                <a:cs typeface="Calibri"/>
              </a:rPr>
              <a:t>Outcomes</a:t>
            </a:r>
            <a:endParaRPr sz="1500">
              <a:latin typeface="Calibri"/>
              <a:cs typeface="Calibri"/>
            </a:endParaRPr>
          </a:p>
        </p:txBody>
      </p:sp>
      <p:sp>
        <p:nvSpPr>
          <p:cNvPr id="21" name="TextBox 20"/>
          <p:cNvSpPr txBox="1"/>
          <p:nvPr/>
        </p:nvSpPr>
        <p:spPr>
          <a:xfrm>
            <a:off x="138494" y="5148169"/>
            <a:ext cx="4005198" cy="1600438"/>
          </a:xfrm>
          <a:prstGeom prst="rect">
            <a:avLst/>
          </a:prstGeom>
          <a:noFill/>
        </p:spPr>
        <p:txBody>
          <a:bodyPr wrap="square" rtlCol="0">
            <a:spAutoFit/>
          </a:bodyPr>
          <a:lstStyle/>
          <a:p>
            <a:r>
              <a:rPr lang="en-US" sz="2000" b="1" dirty="0">
                <a:solidFill>
                  <a:schemeClr val="tx1">
                    <a:lumMod val="75000"/>
                    <a:lumOff val="25000"/>
                  </a:schemeClr>
                </a:solidFill>
              </a:rPr>
              <a:t>Are we making good decisions? </a:t>
            </a:r>
          </a:p>
          <a:p>
            <a:r>
              <a:rPr lang="en-US" sz="2000" b="1" dirty="0">
                <a:solidFill>
                  <a:schemeClr val="tx1">
                    <a:lumMod val="75000"/>
                    <a:lumOff val="25000"/>
                  </a:schemeClr>
                </a:solidFill>
              </a:rPr>
              <a:t>Is it impacting our community?</a:t>
            </a:r>
          </a:p>
          <a:p>
            <a:r>
              <a:rPr lang="en-US" sz="2000" b="1" dirty="0">
                <a:solidFill>
                  <a:schemeClr val="tx1">
                    <a:lumMod val="75000"/>
                    <a:lumOff val="25000"/>
                  </a:schemeClr>
                </a:solidFill>
              </a:rPr>
              <a:t>Are we meeting our goals to advance equity?</a:t>
            </a: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0" y="1"/>
            <a:ext cx="12192000" cy="844910"/>
          </a:xfrm>
          <a:custGeom>
            <a:avLst/>
            <a:gdLst/>
            <a:ahLst/>
            <a:cxnLst/>
            <a:rect l="l" t="t" r="r" b="b"/>
            <a:pathLst>
              <a:path w="12192000" h="1571625">
                <a:moveTo>
                  <a:pt x="12192000" y="0"/>
                </a:moveTo>
                <a:lnTo>
                  <a:pt x="0" y="0"/>
                </a:lnTo>
                <a:lnTo>
                  <a:pt x="0" y="1571244"/>
                </a:lnTo>
                <a:lnTo>
                  <a:pt x="12192000" y="1571244"/>
                </a:lnTo>
                <a:lnTo>
                  <a:pt x="12192000" y="0"/>
                </a:lnTo>
                <a:close/>
              </a:path>
            </a:pathLst>
          </a:custGeom>
          <a:solidFill>
            <a:srgbClr val="585858"/>
          </a:solidFill>
        </p:spPr>
        <p:txBody>
          <a:bodyPr wrap="square" lIns="0" tIns="0" rIns="0" bIns="0" rtlCol="0"/>
          <a:lstStyle/>
          <a:p>
            <a:endParaRPr/>
          </a:p>
        </p:txBody>
      </p:sp>
      <p:sp>
        <p:nvSpPr>
          <p:cNvPr id="5" name="Subtitle 2">
            <a:extLst>
              <a:ext uri="{FF2B5EF4-FFF2-40B4-BE49-F238E27FC236}">
                <a16:creationId xmlns:a16="http://schemas.microsoft.com/office/drawing/2014/main" id="{D32AC64B-14EC-47E3-AFE6-71D864712D5A}"/>
              </a:ext>
            </a:extLst>
          </p:cNvPr>
          <p:cNvSpPr txBox="1">
            <a:spLocks/>
          </p:cNvSpPr>
          <p:nvPr/>
        </p:nvSpPr>
        <p:spPr>
          <a:xfrm>
            <a:off x="315884" y="135667"/>
            <a:ext cx="11334645" cy="66479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b="1" dirty="0">
                <a:solidFill>
                  <a:schemeClr val="bg1"/>
                </a:solidFill>
                <a:effectLst>
                  <a:outerShdw blurRad="38100" dist="38100" dir="2700000" algn="tl">
                    <a:srgbClr val="000000">
                      <a:alpha val="43137"/>
                    </a:srgbClr>
                  </a:outerShdw>
                </a:effectLst>
              </a:rPr>
              <a:t>Role of the ARP Council of Advisors </a:t>
            </a:r>
          </a:p>
        </p:txBody>
      </p:sp>
      <p:graphicFrame>
        <p:nvGraphicFramePr>
          <p:cNvPr id="2" name="Diagram 1"/>
          <p:cNvGraphicFramePr/>
          <p:nvPr>
            <p:extLst>
              <p:ext uri="{D42A27DB-BD31-4B8C-83A1-F6EECF244321}">
                <p14:modId xmlns:p14="http://schemas.microsoft.com/office/powerpoint/2010/main" val="1183207678"/>
              </p:ext>
            </p:extLst>
          </p:nvPr>
        </p:nvGraphicFramePr>
        <p:xfrm>
          <a:off x="515388" y="530106"/>
          <a:ext cx="9792393" cy="6622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Down Arrow 7"/>
          <p:cNvSpPr/>
          <p:nvPr/>
        </p:nvSpPr>
        <p:spPr>
          <a:xfrm rot="20407878">
            <a:off x="7359059" y="2896552"/>
            <a:ext cx="423949" cy="625479"/>
          </a:xfrm>
          <a:prstGeom prst="downArrow">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2" name="Down Arrow 11"/>
          <p:cNvSpPr/>
          <p:nvPr/>
        </p:nvSpPr>
        <p:spPr>
          <a:xfrm rot="3409429">
            <a:off x="6477938" y="5617351"/>
            <a:ext cx="423949" cy="625479"/>
          </a:xfrm>
          <a:prstGeom prst="downArrow">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3" name="Down Arrow 12"/>
          <p:cNvSpPr/>
          <p:nvPr/>
        </p:nvSpPr>
        <p:spPr>
          <a:xfrm rot="7486459">
            <a:off x="3622683" y="5613420"/>
            <a:ext cx="423949" cy="625479"/>
          </a:xfrm>
          <a:prstGeom prst="downArrow">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4" name="Down Arrow 13"/>
          <p:cNvSpPr/>
          <p:nvPr/>
        </p:nvSpPr>
        <p:spPr>
          <a:xfrm rot="11977380">
            <a:off x="2804700" y="2839763"/>
            <a:ext cx="423949" cy="625479"/>
          </a:xfrm>
          <a:prstGeom prst="downArrow">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1521815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4" y="76200"/>
            <a:ext cx="11986846" cy="677108"/>
          </a:xfrm>
        </p:spPr>
        <p:txBody>
          <a:bodyPr>
            <a:noAutofit/>
          </a:bodyPr>
          <a:lstStyle/>
          <a:p>
            <a:pPr algn="ctr"/>
            <a:r>
              <a:rPr lang="en-US" sz="4800" b="1" dirty="0" smtClean="0">
                <a:effectLst>
                  <a:outerShdw blurRad="38100" dist="38100" dir="2700000" algn="tl">
                    <a:srgbClr val="000000">
                      <a:alpha val="43137"/>
                    </a:srgbClr>
                  </a:outerShdw>
                </a:effectLst>
              </a:rPr>
              <a:t>Example of an ARP </a:t>
            </a:r>
            <a:r>
              <a:rPr lang="en-US" sz="4800" b="1" dirty="0">
                <a:effectLst>
                  <a:outerShdw blurRad="38100" dist="38100" dir="2700000" algn="tl">
                    <a:srgbClr val="000000">
                      <a:alpha val="43137"/>
                    </a:srgbClr>
                  </a:outerShdw>
                </a:effectLst>
              </a:rPr>
              <a:t>Equity Worksheet </a:t>
            </a:r>
          </a:p>
        </p:txBody>
      </p:sp>
      <p:sp>
        <p:nvSpPr>
          <p:cNvPr id="3" name="Text Placeholder 2"/>
          <p:cNvSpPr>
            <a:spLocks noGrp="1"/>
          </p:cNvSpPr>
          <p:nvPr>
            <p:ph type="body" idx="1"/>
          </p:nvPr>
        </p:nvSpPr>
        <p:spPr>
          <a:xfrm>
            <a:off x="76200" y="695569"/>
            <a:ext cx="11692255" cy="6095999"/>
          </a:xfrm>
        </p:spPr>
        <p:txBody>
          <a:bodyPr>
            <a:normAutofit fontScale="77500" lnSpcReduction="20000"/>
          </a:bodyPr>
          <a:lstStyle/>
          <a:p>
            <a:pPr marL="0" indent="0">
              <a:buNone/>
            </a:pPr>
            <a:r>
              <a:rPr lang="en-US" sz="2300" u="sng" dirty="0"/>
              <a:t>Promoting Equitable Outcomes</a:t>
            </a:r>
          </a:p>
          <a:p>
            <a:endParaRPr lang="en-US" sz="2100" dirty="0"/>
          </a:p>
          <a:p>
            <a:pPr marL="342900" indent="-342900">
              <a:buAutoNum type="arabicPeriod"/>
            </a:pPr>
            <a:r>
              <a:rPr lang="en-US" sz="2100" dirty="0"/>
              <a:t>Describe the program objective and its efforts to promote equitable outcomes, including how the programs(s) were designed with equity in mind. Be sure to include how equity will be considered and measured at various stages of the program.</a:t>
            </a:r>
          </a:p>
          <a:p>
            <a:pPr marL="342900" indent="-342900">
              <a:buAutoNum type="arabicPeriod"/>
            </a:pPr>
            <a:endParaRPr lang="en-US" sz="2100" dirty="0"/>
          </a:p>
          <a:p>
            <a:pPr marL="342900" indent="-342900">
              <a:buAutoNum type="arabicPeriod"/>
            </a:pPr>
            <a:r>
              <a:rPr lang="en-US" sz="2100" dirty="0"/>
              <a:t>What are the intended results and outcomes in the community and within the organization? Are the intended outcomes focused on closing gaps, reaching universal levels of service, or disaggregating progress by race, gender, ethnicity, and other equity dimensions where relevant for the program objective? </a:t>
            </a:r>
          </a:p>
          <a:p>
            <a:pPr marL="342900" indent="-342900">
              <a:buAutoNum type="arabicPeriod"/>
            </a:pPr>
            <a:endParaRPr lang="en-US" sz="2100" dirty="0"/>
          </a:p>
          <a:p>
            <a:pPr marL="342900" indent="-342900">
              <a:buAutoNum type="arabicPeriod"/>
            </a:pPr>
            <a:r>
              <a:rPr lang="en-US" sz="2100" dirty="0"/>
              <a:t>What are the racial equity impacts of this program? Are there particular historically underserved, marginalized, or adversely affected groups that this program will serve?</a:t>
            </a:r>
          </a:p>
          <a:p>
            <a:pPr marL="342900" indent="-342900">
              <a:buAutoNum type="arabicPeriod"/>
            </a:pPr>
            <a:endParaRPr lang="en-US" sz="2100" dirty="0"/>
          </a:p>
          <a:p>
            <a:pPr marL="342900" indent="-342900">
              <a:buAutoNum type="arabicPeriod"/>
            </a:pPr>
            <a:r>
              <a:rPr lang="en-US" sz="2100" dirty="0"/>
              <a:t>Who will benefit from this particular program? How equal and practical is the ability for residents or businesses to become aware of this program?</a:t>
            </a:r>
          </a:p>
          <a:p>
            <a:pPr marL="342900" indent="-342900">
              <a:buAutoNum type="arabicPeriod"/>
            </a:pPr>
            <a:endParaRPr lang="en-US" sz="2100" dirty="0"/>
          </a:p>
          <a:p>
            <a:pPr marL="342900" indent="-342900">
              <a:buAutoNum type="arabicPeriod"/>
            </a:pPr>
            <a:r>
              <a:rPr lang="en-US" sz="2100" dirty="0"/>
              <a:t>Who will be burdened by this particular program/process/approach? Are there differences in the levels of access to benefits and services across groups?</a:t>
            </a:r>
          </a:p>
          <a:p>
            <a:pPr marL="342900" indent="-342900">
              <a:buAutoNum type="arabicPeriod"/>
            </a:pPr>
            <a:endParaRPr lang="en-US" sz="2100" dirty="0"/>
          </a:p>
          <a:p>
            <a:pPr marL="342900" indent="-342900">
              <a:buAutoNum type="arabicPeriod"/>
            </a:pPr>
            <a:r>
              <a:rPr lang="en-US" sz="2100" dirty="0"/>
              <a:t>What are the potential unintended consequences? Are there administrative requirements that result in disparities with regard to the ability to complete applications or meet eligibility criteria? </a:t>
            </a:r>
          </a:p>
          <a:p>
            <a:pPr marL="342900" indent="-342900">
              <a:buAutoNum type="arabicPeriod"/>
            </a:pPr>
            <a:endParaRPr lang="en-US" sz="2100" dirty="0"/>
          </a:p>
          <a:p>
            <a:pPr marL="342900" indent="-342900">
              <a:buAutoNum type="arabicPeriod"/>
            </a:pPr>
            <a:r>
              <a:rPr lang="en-US" sz="2100" dirty="0"/>
              <a:t>Are there strategies to mitigate the unintended consequences?</a:t>
            </a:r>
          </a:p>
          <a:p>
            <a:pPr marL="342900" indent="-342900">
              <a:buAutoNum type="arabicPeriod"/>
            </a:pPr>
            <a:endParaRPr lang="en-US" sz="2000" dirty="0"/>
          </a:p>
        </p:txBody>
      </p:sp>
    </p:spTree>
    <p:extLst>
      <p:ext uri="{BB962C8B-B14F-4D97-AF65-F5344CB8AC3E}">
        <p14:creationId xmlns:p14="http://schemas.microsoft.com/office/powerpoint/2010/main" val="188905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0"/>
            <a:ext cx="12192000" cy="1571625"/>
          </a:xfrm>
          <a:custGeom>
            <a:avLst/>
            <a:gdLst/>
            <a:ahLst/>
            <a:cxnLst/>
            <a:rect l="l" t="t" r="r" b="b"/>
            <a:pathLst>
              <a:path w="12192000" h="1571625">
                <a:moveTo>
                  <a:pt x="12192000" y="0"/>
                </a:moveTo>
                <a:lnTo>
                  <a:pt x="0" y="0"/>
                </a:lnTo>
                <a:lnTo>
                  <a:pt x="0" y="1571244"/>
                </a:lnTo>
                <a:lnTo>
                  <a:pt x="12192000" y="1571244"/>
                </a:lnTo>
                <a:lnTo>
                  <a:pt x="12192000" y="0"/>
                </a:lnTo>
                <a:close/>
              </a:path>
            </a:pathLst>
          </a:custGeom>
          <a:solidFill>
            <a:srgbClr val="585858"/>
          </a:solidFill>
        </p:spPr>
        <p:txBody>
          <a:bodyPr wrap="square" lIns="0" tIns="0" rIns="0" bIns="0" rtlCol="0"/>
          <a:lstStyle/>
          <a:p>
            <a:endParaRPr/>
          </a:p>
        </p:txBody>
      </p:sp>
      <p:sp>
        <p:nvSpPr>
          <p:cNvPr id="2" name="Title 1"/>
          <p:cNvSpPr>
            <a:spLocks noGrp="1"/>
          </p:cNvSpPr>
          <p:nvPr>
            <p:ph type="title"/>
          </p:nvPr>
        </p:nvSpPr>
        <p:spPr>
          <a:xfrm>
            <a:off x="98367" y="131097"/>
            <a:ext cx="12029902" cy="1325563"/>
          </a:xfrm>
        </p:spPr>
        <p:txBody>
          <a:bodyPr/>
          <a:lstStyle/>
          <a:p>
            <a:r>
              <a:rPr lang="en-US" b="1" dirty="0">
                <a:solidFill>
                  <a:schemeClr val="bg1"/>
                </a:solidFill>
                <a:effectLst>
                  <a:outerShdw blurRad="38100" dist="38100" dir="2700000" algn="tl">
                    <a:srgbClr val="000000">
                      <a:alpha val="43137"/>
                    </a:srgbClr>
                  </a:outerShdw>
                </a:effectLst>
                <a:latin typeface="+mn-lt"/>
              </a:rPr>
              <a:t>Garrison Run/Frontier Lumber 	   $4.5 million </a:t>
            </a:r>
          </a:p>
        </p:txBody>
      </p:sp>
      <p:pic>
        <p:nvPicPr>
          <p:cNvPr id="3076" name="B38AA67E-E374-4893-A5CD-287A98AFE6EE" descr="B38AA67E-E374-4893-A5CD-287A98AFE6EE"/>
          <p:cNvPicPr>
            <a:picLocks noChangeAspect="1" noChangeArrowheads="1"/>
          </p:cNvPicPr>
          <p:nvPr/>
        </p:nvPicPr>
        <p:blipFill rotWithShape="1">
          <a:blip r:embed="rId2">
            <a:extLst>
              <a:ext uri="{28A0092B-C50C-407E-A947-70E740481C1C}">
                <a14:useLocalDpi xmlns:a14="http://schemas.microsoft.com/office/drawing/2010/main" val="0"/>
              </a:ext>
            </a:extLst>
          </a:blip>
          <a:srcRect b="16772"/>
          <a:stretch/>
        </p:blipFill>
        <p:spPr bwMode="auto">
          <a:xfrm>
            <a:off x="1555385" y="1777534"/>
            <a:ext cx="4030768" cy="4476307"/>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871147" y="1777534"/>
            <a:ext cx="3355980" cy="4476307"/>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32036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0" y="0"/>
            <a:ext cx="12192000" cy="1571625"/>
          </a:xfrm>
          <a:custGeom>
            <a:avLst/>
            <a:gdLst/>
            <a:ahLst/>
            <a:cxnLst/>
            <a:rect l="l" t="t" r="r" b="b"/>
            <a:pathLst>
              <a:path w="12192000" h="1571625">
                <a:moveTo>
                  <a:pt x="12192000" y="0"/>
                </a:moveTo>
                <a:lnTo>
                  <a:pt x="0" y="0"/>
                </a:lnTo>
                <a:lnTo>
                  <a:pt x="0" y="1571244"/>
                </a:lnTo>
                <a:lnTo>
                  <a:pt x="12192000" y="1571244"/>
                </a:lnTo>
                <a:lnTo>
                  <a:pt x="12192000" y="0"/>
                </a:lnTo>
                <a:close/>
              </a:path>
            </a:pathLst>
          </a:custGeom>
          <a:solidFill>
            <a:srgbClr val="585858"/>
          </a:solidFill>
        </p:spPr>
        <p:txBody>
          <a:bodyPr wrap="square" lIns="0" tIns="0" rIns="0" bIns="0" rtlCol="0"/>
          <a:lstStyle/>
          <a:p>
            <a:endParaRPr/>
          </a:p>
        </p:txBody>
      </p:sp>
      <p:sp>
        <p:nvSpPr>
          <p:cNvPr id="4" name="Title 1"/>
          <p:cNvSpPr txBox="1">
            <a:spLocks/>
          </p:cNvSpPr>
          <p:nvPr/>
        </p:nvSpPr>
        <p:spPr>
          <a:xfrm>
            <a:off x="98367" y="131097"/>
            <a:ext cx="12029902" cy="132556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i="0" kern="1200">
                <a:solidFill>
                  <a:srgbClr val="00673D"/>
                </a:solidFill>
                <a:latin typeface="Georgia"/>
                <a:ea typeface="+mj-ea"/>
                <a:cs typeface="Georgia"/>
              </a:defRPr>
            </a:lvl1pPr>
          </a:lstStyle>
          <a:p>
            <a:r>
              <a:rPr lang="en-US" b="1" dirty="0">
                <a:solidFill>
                  <a:schemeClr val="bg1"/>
                </a:solidFill>
                <a:effectLst>
                  <a:outerShdw blurRad="38100" dist="38100" dir="2700000" algn="tl">
                    <a:srgbClr val="000000">
                      <a:alpha val="43137"/>
                    </a:srgbClr>
                  </a:outerShdw>
                </a:effectLst>
                <a:latin typeface="+mn-lt"/>
              </a:rPr>
              <a:t>Quin-T/EMI/</a:t>
            </a:r>
            <a:r>
              <a:rPr lang="en-US" b="1" dirty="0" err="1">
                <a:solidFill>
                  <a:schemeClr val="bg1"/>
                </a:solidFill>
                <a:effectLst>
                  <a:outerShdw blurRad="38100" dist="38100" dir="2700000" algn="tl">
                    <a:srgbClr val="000000">
                      <a:alpha val="43137"/>
                    </a:srgbClr>
                  </a:outerShdw>
                </a:effectLst>
                <a:latin typeface="+mn-lt"/>
              </a:rPr>
              <a:t>Savocchio</a:t>
            </a:r>
            <a:r>
              <a:rPr lang="en-US" b="1" dirty="0">
                <a:solidFill>
                  <a:schemeClr val="bg1"/>
                </a:solidFill>
                <a:effectLst>
                  <a:outerShdw blurRad="38100" dist="38100" dir="2700000" algn="tl">
                    <a:srgbClr val="000000">
                      <a:alpha val="43137"/>
                    </a:srgbClr>
                  </a:outerShdw>
                </a:effectLst>
                <a:latin typeface="+mn-lt"/>
              </a:rPr>
              <a:t> Opportunity Park</a:t>
            </a:r>
          </a:p>
          <a:p>
            <a:r>
              <a:rPr lang="en-US" b="1" dirty="0">
                <a:solidFill>
                  <a:schemeClr val="bg1"/>
                </a:solidFill>
                <a:effectLst>
                  <a:outerShdw blurRad="38100" dist="38100" dir="2700000" algn="tl">
                    <a:srgbClr val="000000">
                      <a:alpha val="43137"/>
                    </a:srgbClr>
                  </a:outerShdw>
                </a:effectLst>
                <a:latin typeface="+mn-lt"/>
              </a:rPr>
              <a:t>$3.1 Million</a:t>
            </a:r>
            <a:r>
              <a:rPr lang="en-US" b="1" dirty="0">
                <a:solidFill>
                  <a:schemeClr val="bg1"/>
                </a:solidFill>
                <a:latin typeface="+mn-lt"/>
              </a:rPr>
              <a:t>			</a:t>
            </a:r>
          </a:p>
        </p:txBody>
      </p:sp>
      <p:pic>
        <p:nvPicPr>
          <p:cNvPr id="2053" name="x_x_id-CD445355-9431-494D-9DEB-EF05E34AB5D9" descr="Image.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062" t="31460"/>
          <a:stretch/>
        </p:blipFill>
        <p:spPr bwMode="auto">
          <a:xfrm>
            <a:off x="152060" y="4193706"/>
            <a:ext cx="4995080" cy="2490492"/>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9" name="Picture 11" descr="The former Quin-T Tech Paper and Boards property at 140 East 16th St. is shown Wednesday. The Erie County Redevelopment Authority plans to demolish the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550" y="2190473"/>
            <a:ext cx="6610669" cy="4006466"/>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x_x_id-15C7E75D-007F-47FC-832B-611C1D2D24B5" descr="Image.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0" t="29990" r="5938" b="11691"/>
          <a:stretch/>
        </p:blipFill>
        <p:spPr bwMode="auto">
          <a:xfrm>
            <a:off x="152060" y="1643707"/>
            <a:ext cx="4995080" cy="2375011"/>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091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20074-3D1E-4AFD-882F-F9A0B5342020}"/>
              </a:ext>
            </a:extLst>
          </p:cNvPr>
          <p:cNvSpPr>
            <a:spLocks noGrp="1"/>
          </p:cNvSpPr>
          <p:nvPr>
            <p:ph type="title"/>
          </p:nvPr>
        </p:nvSpPr>
        <p:spPr>
          <a:xfrm>
            <a:off x="375684" y="1702722"/>
            <a:ext cx="11440632" cy="3870251"/>
          </a:xfrm>
        </p:spPr>
        <p:txBody>
          <a:bodyPr>
            <a:noAutofit/>
          </a:bodyPr>
          <a:lstStyle/>
          <a:p>
            <a:pPr lvl="1"/>
            <a:r>
              <a:rPr lang="en-US" sz="2400" b="1" dirty="0">
                <a:latin typeface="+mn-lt"/>
              </a:rPr>
              <a:t>November 3:</a:t>
            </a:r>
            <a:r>
              <a:rPr lang="en-US" sz="2400" dirty="0">
                <a:latin typeface="+mn-lt"/>
              </a:rPr>
              <a:t>	RACE/ERA – 8 Programs to Address Housing needs. $15 M towards 			homeownership, home repair grants and loans</a:t>
            </a:r>
            <a:br>
              <a:rPr lang="en-US" sz="2400" dirty="0">
                <a:latin typeface="+mn-lt"/>
              </a:rPr>
            </a:br>
            <a:r>
              <a:rPr lang="en-US" sz="2400" dirty="0">
                <a:latin typeface="+mn-lt"/>
              </a:rPr>
              <a:t/>
            </a:r>
            <a:br>
              <a:rPr lang="en-US" sz="2400" dirty="0">
                <a:latin typeface="+mn-lt"/>
              </a:rPr>
            </a:br>
            <a:r>
              <a:rPr lang="en-US" sz="2400" b="1" dirty="0">
                <a:latin typeface="+mn-lt"/>
              </a:rPr>
              <a:t>November 17:</a:t>
            </a:r>
            <a:r>
              <a:rPr lang="en-US" sz="2400" dirty="0">
                <a:latin typeface="+mn-lt"/>
              </a:rPr>
              <a:t> DECD – grants, loans, and technical assistance for small businesses and 			entrepreneurs; industrial blight remediation, urban core redevelopment</a:t>
            </a:r>
            <a:br>
              <a:rPr lang="en-US" sz="2400" dirty="0">
                <a:latin typeface="+mn-lt"/>
              </a:rPr>
            </a:br>
            <a:r>
              <a:rPr lang="en-US" sz="2400" dirty="0">
                <a:latin typeface="+mn-lt"/>
              </a:rPr>
              <a:t/>
            </a:r>
            <a:br>
              <a:rPr lang="en-US" sz="2400" dirty="0">
                <a:latin typeface="+mn-lt"/>
              </a:rPr>
            </a:br>
            <a:r>
              <a:rPr lang="en-US" sz="2400" b="1" dirty="0">
                <a:latin typeface="+mn-lt"/>
              </a:rPr>
              <a:t>December 1:</a:t>
            </a:r>
            <a:r>
              <a:rPr lang="en-US" sz="2400" dirty="0">
                <a:latin typeface="+mn-lt"/>
              </a:rPr>
              <a:t>   Police proposal related to homelessness, mental health, drug and alcohol, 		domestic </a:t>
            </a:r>
            <a:r>
              <a:rPr lang="en-US" sz="2400" dirty="0" smtClean="0">
                <a:latin typeface="+mn-lt"/>
              </a:rPr>
              <a:t>violence, </a:t>
            </a:r>
            <a:r>
              <a:rPr lang="en-US" sz="2400" dirty="0">
                <a:latin typeface="+mn-lt"/>
              </a:rPr>
              <a:t>gun violence, juvenile crime</a:t>
            </a:r>
            <a:br>
              <a:rPr lang="en-US" sz="2400" dirty="0">
                <a:latin typeface="+mn-lt"/>
              </a:rPr>
            </a:br>
            <a:r>
              <a:rPr lang="en-US" sz="2400" dirty="0">
                <a:latin typeface="+mn-lt"/>
              </a:rPr>
              <a:t/>
            </a:r>
            <a:br>
              <a:rPr lang="en-US" sz="2400" dirty="0">
                <a:latin typeface="+mn-lt"/>
              </a:rPr>
            </a:br>
            <a:r>
              <a:rPr lang="en-US" sz="2400" b="1" dirty="0">
                <a:latin typeface="+mn-lt"/>
              </a:rPr>
              <a:t>December 15: </a:t>
            </a:r>
            <a:r>
              <a:rPr lang="en-US" sz="2400" dirty="0">
                <a:latin typeface="+mn-lt"/>
              </a:rPr>
              <a:t>Planning – Parks/Participatory Budgeting, East Bayfront Greenway,  			Groundwork Trust</a:t>
            </a:r>
          </a:p>
        </p:txBody>
      </p:sp>
      <p:sp>
        <p:nvSpPr>
          <p:cNvPr id="3" name="object 2"/>
          <p:cNvSpPr/>
          <p:nvPr/>
        </p:nvSpPr>
        <p:spPr>
          <a:xfrm>
            <a:off x="0" y="0"/>
            <a:ext cx="12192000" cy="1571625"/>
          </a:xfrm>
          <a:custGeom>
            <a:avLst/>
            <a:gdLst/>
            <a:ahLst/>
            <a:cxnLst/>
            <a:rect l="l" t="t" r="r" b="b"/>
            <a:pathLst>
              <a:path w="12192000" h="1571625">
                <a:moveTo>
                  <a:pt x="12192000" y="0"/>
                </a:moveTo>
                <a:lnTo>
                  <a:pt x="0" y="0"/>
                </a:lnTo>
                <a:lnTo>
                  <a:pt x="0" y="1571244"/>
                </a:lnTo>
                <a:lnTo>
                  <a:pt x="12192000" y="1571244"/>
                </a:lnTo>
                <a:lnTo>
                  <a:pt x="12192000" y="0"/>
                </a:lnTo>
                <a:close/>
              </a:path>
            </a:pathLst>
          </a:custGeom>
          <a:solidFill>
            <a:srgbClr val="585858"/>
          </a:solidFill>
        </p:spPr>
        <p:txBody>
          <a:bodyPr wrap="square" lIns="0" tIns="0" rIns="0" bIns="0" rtlCol="0"/>
          <a:lstStyle/>
          <a:p>
            <a:endParaRPr/>
          </a:p>
        </p:txBody>
      </p:sp>
      <p:sp>
        <p:nvSpPr>
          <p:cNvPr id="5" name="Title 1"/>
          <p:cNvSpPr txBox="1">
            <a:spLocks/>
          </p:cNvSpPr>
          <p:nvPr/>
        </p:nvSpPr>
        <p:spPr>
          <a:xfrm>
            <a:off x="188843" y="131097"/>
            <a:ext cx="11939426" cy="132556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i="0" kern="1200">
                <a:solidFill>
                  <a:srgbClr val="00673D"/>
                </a:solidFill>
                <a:latin typeface="Georgia"/>
                <a:ea typeface="+mj-ea"/>
                <a:cs typeface="Georgia"/>
              </a:defRPr>
            </a:lvl1pPr>
          </a:lstStyle>
          <a:p>
            <a:r>
              <a:rPr lang="en-US" sz="4800" b="1" dirty="0" smtClean="0">
                <a:solidFill>
                  <a:schemeClr val="bg1"/>
                </a:solidFill>
                <a:effectLst>
                  <a:outerShdw blurRad="38100" dist="38100" dir="2700000" algn="tl">
                    <a:srgbClr val="000000">
                      <a:alpha val="43137"/>
                    </a:srgbClr>
                  </a:outerShdw>
                </a:effectLst>
                <a:latin typeface="+mn-lt"/>
              </a:rPr>
              <a:t>Proposed Council </a:t>
            </a:r>
            <a:r>
              <a:rPr lang="en-US" sz="4800" b="1" dirty="0">
                <a:solidFill>
                  <a:schemeClr val="bg1"/>
                </a:solidFill>
                <a:effectLst>
                  <a:outerShdw blurRad="38100" dist="38100" dir="2700000" algn="tl">
                    <a:srgbClr val="000000">
                      <a:alpha val="43137"/>
                    </a:srgbClr>
                  </a:outerShdw>
                </a:effectLst>
                <a:latin typeface="+mn-lt"/>
              </a:rPr>
              <a:t>Schedule </a:t>
            </a:r>
          </a:p>
        </p:txBody>
      </p:sp>
    </p:spTree>
    <p:extLst>
      <p:ext uri="{BB962C8B-B14F-4D97-AF65-F5344CB8AC3E}">
        <p14:creationId xmlns:p14="http://schemas.microsoft.com/office/powerpoint/2010/main" val="466032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8" t="11492" r="50814" b="3879"/>
          <a:stretch/>
        </p:blipFill>
        <p:spPr>
          <a:xfrm>
            <a:off x="605575" y="1633178"/>
            <a:ext cx="10831525" cy="5224821"/>
          </a:xfrm>
          <a:prstGeom prst="rect">
            <a:avLst/>
          </a:prstGeom>
        </p:spPr>
      </p:pic>
      <p:sp>
        <p:nvSpPr>
          <p:cNvPr id="7" name="object 15"/>
          <p:cNvSpPr/>
          <p:nvPr/>
        </p:nvSpPr>
        <p:spPr>
          <a:xfrm>
            <a:off x="0" y="0"/>
            <a:ext cx="12192000" cy="1571625"/>
          </a:xfrm>
          <a:custGeom>
            <a:avLst/>
            <a:gdLst/>
            <a:ahLst/>
            <a:cxnLst/>
            <a:rect l="l" t="t" r="r" b="b"/>
            <a:pathLst>
              <a:path w="12192000" h="1571625">
                <a:moveTo>
                  <a:pt x="12192000" y="0"/>
                </a:moveTo>
                <a:lnTo>
                  <a:pt x="0" y="0"/>
                </a:lnTo>
                <a:lnTo>
                  <a:pt x="0" y="1571244"/>
                </a:lnTo>
                <a:lnTo>
                  <a:pt x="12192000" y="1571244"/>
                </a:lnTo>
                <a:lnTo>
                  <a:pt x="12192000" y="0"/>
                </a:lnTo>
                <a:close/>
              </a:path>
            </a:pathLst>
          </a:custGeom>
          <a:solidFill>
            <a:srgbClr val="585858"/>
          </a:solidFill>
        </p:spPr>
        <p:txBody>
          <a:bodyPr wrap="square" lIns="0" tIns="0" rIns="0" bIns="0" rtlCol="0"/>
          <a:lstStyle/>
          <a:p>
            <a:endParaRPr/>
          </a:p>
        </p:txBody>
      </p:sp>
      <p:sp>
        <p:nvSpPr>
          <p:cNvPr id="8" name="TextBox 7"/>
          <p:cNvSpPr txBox="1"/>
          <p:nvPr/>
        </p:nvSpPr>
        <p:spPr>
          <a:xfrm>
            <a:off x="161730" y="370313"/>
            <a:ext cx="11868540" cy="830997"/>
          </a:xfrm>
          <a:prstGeom prst="rect">
            <a:avLst/>
          </a:prstGeom>
          <a:noFill/>
        </p:spPr>
        <p:txBody>
          <a:bodyPr wrap="square" rtlCol="0">
            <a:spAutoFit/>
          </a:bodyPr>
          <a:lstStyle/>
          <a:p>
            <a:r>
              <a:rPr lang="en-US" sz="4800" b="1" dirty="0">
                <a:solidFill>
                  <a:schemeClr val="bg1"/>
                </a:solidFill>
                <a:effectLst>
                  <a:outerShdw blurRad="38100" dist="38100" dir="2700000" algn="tl">
                    <a:srgbClr val="000000">
                      <a:alpha val="43137"/>
                    </a:srgbClr>
                  </a:outerShdw>
                </a:effectLst>
              </a:rPr>
              <a:t>Social Engagement</a:t>
            </a:r>
          </a:p>
        </p:txBody>
      </p:sp>
    </p:spTree>
    <p:extLst>
      <p:ext uri="{BB962C8B-B14F-4D97-AF65-F5344CB8AC3E}">
        <p14:creationId xmlns:p14="http://schemas.microsoft.com/office/powerpoint/2010/main" val="4038632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5"/>
          <p:cNvSpPr/>
          <p:nvPr/>
        </p:nvSpPr>
        <p:spPr>
          <a:xfrm>
            <a:off x="0" y="0"/>
            <a:ext cx="12192000" cy="1571625"/>
          </a:xfrm>
          <a:custGeom>
            <a:avLst/>
            <a:gdLst/>
            <a:ahLst/>
            <a:cxnLst/>
            <a:rect l="l" t="t" r="r" b="b"/>
            <a:pathLst>
              <a:path w="12192000" h="1571625">
                <a:moveTo>
                  <a:pt x="12192000" y="0"/>
                </a:moveTo>
                <a:lnTo>
                  <a:pt x="0" y="0"/>
                </a:lnTo>
                <a:lnTo>
                  <a:pt x="0" y="1571244"/>
                </a:lnTo>
                <a:lnTo>
                  <a:pt x="12192000" y="1571244"/>
                </a:lnTo>
                <a:lnTo>
                  <a:pt x="12192000" y="0"/>
                </a:lnTo>
                <a:close/>
              </a:path>
            </a:pathLst>
          </a:custGeom>
          <a:solidFill>
            <a:srgbClr val="585858"/>
          </a:solidFill>
        </p:spPr>
        <p:txBody>
          <a:bodyPr wrap="square" lIns="0" tIns="0" rIns="0" bIns="0" rtlCol="0"/>
          <a:lstStyle/>
          <a:p>
            <a:endParaRPr/>
          </a:p>
        </p:txBody>
      </p:sp>
      <p:sp>
        <p:nvSpPr>
          <p:cNvPr id="2" name="Title 1"/>
          <p:cNvSpPr>
            <a:spLocks noGrp="1"/>
          </p:cNvSpPr>
          <p:nvPr>
            <p:ph type="title"/>
          </p:nvPr>
        </p:nvSpPr>
        <p:spPr>
          <a:xfrm>
            <a:off x="202096" y="123030"/>
            <a:ext cx="10515600" cy="1325563"/>
          </a:xfrm>
        </p:spPr>
        <p:txBody>
          <a:bodyPr>
            <a:normAutofit/>
          </a:bodyPr>
          <a:lstStyle/>
          <a:p>
            <a:r>
              <a:rPr lang="en-US" sz="4800" b="1" dirty="0">
                <a:solidFill>
                  <a:schemeClr val="bg1"/>
                </a:solidFill>
                <a:effectLst>
                  <a:outerShdw blurRad="38100" dist="38100" dir="2700000" algn="tl">
                    <a:srgbClr val="000000">
                      <a:alpha val="43137"/>
                    </a:srgbClr>
                  </a:outerShdw>
                </a:effectLst>
              </a:rPr>
              <a:t>Next Steps</a:t>
            </a:r>
          </a:p>
        </p:txBody>
      </p:sp>
      <p:sp>
        <p:nvSpPr>
          <p:cNvPr id="3" name="Content Placeholder 2"/>
          <p:cNvSpPr>
            <a:spLocks noGrp="1"/>
          </p:cNvSpPr>
          <p:nvPr>
            <p:ph idx="1"/>
          </p:nvPr>
        </p:nvSpPr>
        <p:spPr/>
        <p:txBody>
          <a:bodyPr/>
          <a:lstStyle/>
          <a:p>
            <a:r>
              <a:rPr lang="en-US" dirty="0"/>
              <a:t>Meeting Schedule for CoA</a:t>
            </a:r>
          </a:p>
          <a:p>
            <a:r>
              <a:rPr lang="en-US" dirty="0"/>
              <a:t>Survey sent before our next meeting regarding DEI framework, </a:t>
            </a:r>
            <a:r>
              <a:rPr lang="en-US" dirty="0" smtClean="0"/>
              <a:t>measures, </a:t>
            </a:r>
            <a:r>
              <a:rPr lang="en-US" dirty="0"/>
              <a:t>and analysis</a:t>
            </a:r>
          </a:p>
          <a:p>
            <a:r>
              <a:rPr lang="en-US" dirty="0"/>
              <a:t>Communication strategy?</a:t>
            </a:r>
          </a:p>
          <a:p>
            <a:pPr marL="0" indent="0">
              <a:buNone/>
            </a:pPr>
            <a:endParaRPr lang="en-US" dirty="0"/>
          </a:p>
        </p:txBody>
      </p:sp>
    </p:spTree>
    <p:extLst>
      <p:ext uri="{BB962C8B-B14F-4D97-AF65-F5344CB8AC3E}">
        <p14:creationId xmlns:p14="http://schemas.microsoft.com/office/powerpoint/2010/main" val="2790058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85260"/>
            <a:ext cx="10515600" cy="4351338"/>
          </a:xfrm>
        </p:spPr>
        <p:txBody>
          <a:bodyPr>
            <a:normAutofit/>
          </a:bodyPr>
          <a:lstStyle/>
          <a:p>
            <a:pPr marL="514350" indent="-514350">
              <a:buFont typeface="+mj-lt"/>
              <a:buAutoNum type="arabicPeriod"/>
            </a:pPr>
            <a:r>
              <a:rPr lang="en-US" sz="3200" dirty="0"/>
              <a:t>Overview of ARP</a:t>
            </a:r>
          </a:p>
          <a:p>
            <a:pPr marL="514350" indent="-514350">
              <a:buFont typeface="+mj-lt"/>
              <a:buAutoNum type="arabicPeriod"/>
            </a:pPr>
            <a:r>
              <a:rPr lang="en-US" sz="3200" dirty="0"/>
              <a:t>Defining the Projects</a:t>
            </a:r>
          </a:p>
          <a:p>
            <a:pPr marL="514350" indent="-514350">
              <a:buFont typeface="+mj-lt"/>
              <a:buAutoNum type="arabicPeriod"/>
            </a:pPr>
            <a:r>
              <a:rPr lang="en-US" sz="3200" dirty="0"/>
              <a:t>Role of ARP Council of Advisors</a:t>
            </a:r>
          </a:p>
          <a:p>
            <a:pPr marL="514350" indent="-514350">
              <a:buFont typeface="+mj-lt"/>
              <a:buAutoNum type="arabicPeriod"/>
            </a:pPr>
            <a:r>
              <a:rPr lang="en-US" sz="3200" dirty="0"/>
              <a:t>Approved Projects and Council Schedule</a:t>
            </a:r>
          </a:p>
          <a:p>
            <a:pPr marL="514350" indent="-514350">
              <a:buFont typeface="+mj-lt"/>
              <a:buAutoNum type="arabicPeriod"/>
            </a:pPr>
            <a:r>
              <a:rPr lang="en-US" sz="3200" dirty="0"/>
              <a:t>Social Engagement Tool</a:t>
            </a:r>
          </a:p>
          <a:p>
            <a:pPr marL="514350" indent="-514350">
              <a:buFont typeface="+mj-lt"/>
              <a:buAutoNum type="arabicPeriod"/>
            </a:pPr>
            <a:r>
              <a:rPr lang="en-US" sz="3200" dirty="0"/>
              <a:t>Next Steps</a:t>
            </a:r>
          </a:p>
        </p:txBody>
      </p:sp>
      <p:sp>
        <p:nvSpPr>
          <p:cNvPr id="4" name="object 36"/>
          <p:cNvSpPr/>
          <p:nvPr/>
        </p:nvSpPr>
        <p:spPr>
          <a:xfrm>
            <a:off x="0" y="0"/>
            <a:ext cx="12192000" cy="1571625"/>
          </a:xfrm>
          <a:custGeom>
            <a:avLst/>
            <a:gdLst/>
            <a:ahLst/>
            <a:cxnLst/>
            <a:rect l="l" t="t" r="r" b="b"/>
            <a:pathLst>
              <a:path w="12192000" h="1571625">
                <a:moveTo>
                  <a:pt x="12192000" y="0"/>
                </a:moveTo>
                <a:lnTo>
                  <a:pt x="0" y="0"/>
                </a:lnTo>
                <a:lnTo>
                  <a:pt x="0" y="1571244"/>
                </a:lnTo>
                <a:lnTo>
                  <a:pt x="12192000" y="1571244"/>
                </a:lnTo>
                <a:lnTo>
                  <a:pt x="12192000" y="0"/>
                </a:lnTo>
                <a:close/>
              </a:path>
            </a:pathLst>
          </a:custGeom>
          <a:solidFill>
            <a:srgbClr val="585858"/>
          </a:solidFill>
        </p:spPr>
        <p:txBody>
          <a:bodyPr wrap="square" lIns="0" tIns="0" rIns="0" bIns="0" rtlCol="0"/>
          <a:lstStyle/>
          <a:p>
            <a:endParaRPr/>
          </a:p>
        </p:txBody>
      </p:sp>
      <p:sp>
        <p:nvSpPr>
          <p:cNvPr id="5" name="object 37"/>
          <p:cNvSpPr txBox="1">
            <a:spLocks/>
          </p:cNvSpPr>
          <p:nvPr/>
        </p:nvSpPr>
        <p:spPr>
          <a:xfrm>
            <a:off x="258416" y="410067"/>
            <a:ext cx="11777027" cy="751488"/>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en-US" sz="4800" b="1" spc="-10" dirty="0">
                <a:solidFill>
                  <a:srgbClr val="FFFFFF"/>
                </a:solidFill>
                <a:effectLst>
                  <a:outerShdw blurRad="38100" dist="38100" dir="2700000" algn="tl">
                    <a:srgbClr val="000000">
                      <a:alpha val="43137"/>
                    </a:srgbClr>
                  </a:outerShdw>
                </a:effectLst>
                <a:latin typeface="Calibri"/>
                <a:cs typeface="Calibri"/>
              </a:rPr>
              <a:t>Agenda</a:t>
            </a:r>
            <a:endParaRPr lang="en-US" sz="4000" b="1" dirty="0">
              <a:effectLst>
                <a:outerShdw blurRad="38100" dist="38100" dir="2700000" algn="tl">
                  <a:srgbClr val="000000">
                    <a:alpha val="43137"/>
                  </a:srgbClr>
                </a:outerShdw>
              </a:effectLst>
              <a:latin typeface="Calibri"/>
              <a:cs typeface="Calibri"/>
            </a:endParaRPr>
          </a:p>
        </p:txBody>
      </p:sp>
    </p:spTree>
    <p:extLst>
      <p:ext uri="{BB962C8B-B14F-4D97-AF65-F5344CB8AC3E}">
        <p14:creationId xmlns:p14="http://schemas.microsoft.com/office/powerpoint/2010/main" val="488664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7,901 Dangling Money Stock Photos, Pictures &amp;amp; Royalty-Free Images - iStock"/>
          <p:cNvPicPr>
            <a:picLocks noChangeAspect="1" noChangeArrowheads="1"/>
          </p:cNvPicPr>
          <p:nvPr/>
        </p:nvPicPr>
        <p:blipFill rotWithShape="1">
          <a:blip r:embed="rId2">
            <a:extLst>
              <a:ext uri="{28A0092B-C50C-407E-A947-70E740481C1C}">
                <a14:useLocalDpi xmlns:a14="http://schemas.microsoft.com/office/drawing/2010/main" val="0"/>
              </a:ext>
            </a:extLst>
          </a:blip>
          <a:srcRect l="8271" r="2889"/>
          <a:stretch/>
        </p:blipFill>
        <p:spPr bwMode="auto">
          <a:xfrm>
            <a:off x="0" y="1571625"/>
            <a:ext cx="7044729" cy="5286375"/>
          </a:xfrm>
          <a:prstGeom prst="rect">
            <a:avLst/>
          </a:prstGeom>
          <a:noFill/>
          <a:extLst>
            <a:ext uri="{909E8E84-426E-40DD-AFC4-6F175D3DCCD1}">
              <a14:hiddenFill xmlns:a14="http://schemas.microsoft.com/office/drawing/2010/main">
                <a:solidFill>
                  <a:srgbClr val="FFFFFF"/>
                </a:solidFill>
              </a14:hiddenFill>
            </a:ext>
          </a:extLst>
        </p:spPr>
      </p:pic>
      <p:sp>
        <p:nvSpPr>
          <p:cNvPr id="17" name="object 36"/>
          <p:cNvSpPr/>
          <p:nvPr/>
        </p:nvSpPr>
        <p:spPr>
          <a:xfrm>
            <a:off x="0" y="0"/>
            <a:ext cx="12192000" cy="1571625"/>
          </a:xfrm>
          <a:custGeom>
            <a:avLst/>
            <a:gdLst/>
            <a:ahLst/>
            <a:cxnLst/>
            <a:rect l="l" t="t" r="r" b="b"/>
            <a:pathLst>
              <a:path w="12192000" h="1571625">
                <a:moveTo>
                  <a:pt x="12192000" y="0"/>
                </a:moveTo>
                <a:lnTo>
                  <a:pt x="0" y="0"/>
                </a:lnTo>
                <a:lnTo>
                  <a:pt x="0" y="1571244"/>
                </a:lnTo>
                <a:lnTo>
                  <a:pt x="12192000" y="1571244"/>
                </a:lnTo>
                <a:lnTo>
                  <a:pt x="12192000" y="0"/>
                </a:lnTo>
                <a:close/>
              </a:path>
            </a:pathLst>
          </a:custGeom>
          <a:solidFill>
            <a:srgbClr val="585858"/>
          </a:solidFill>
        </p:spPr>
        <p:txBody>
          <a:bodyPr wrap="square" lIns="0" tIns="0" rIns="0" bIns="0" rtlCol="0"/>
          <a:lstStyle/>
          <a:p>
            <a:endParaRPr/>
          </a:p>
        </p:txBody>
      </p:sp>
      <p:sp>
        <p:nvSpPr>
          <p:cNvPr id="2" name="object 2"/>
          <p:cNvSpPr txBox="1">
            <a:spLocks noGrp="1"/>
          </p:cNvSpPr>
          <p:nvPr>
            <p:ph type="title"/>
          </p:nvPr>
        </p:nvSpPr>
        <p:spPr>
          <a:xfrm>
            <a:off x="162687" y="386535"/>
            <a:ext cx="5198745" cy="751488"/>
          </a:xfrm>
          <a:prstGeom prst="rect">
            <a:avLst/>
          </a:prstGeom>
        </p:spPr>
        <p:txBody>
          <a:bodyPr vert="horz" wrap="square" lIns="0" tIns="12700" rIns="0" bIns="0" rtlCol="0">
            <a:spAutoFit/>
          </a:bodyPr>
          <a:lstStyle/>
          <a:p>
            <a:pPr marL="12700">
              <a:lnSpc>
                <a:spcPct val="100000"/>
              </a:lnSpc>
              <a:spcBef>
                <a:spcPts val="100"/>
              </a:spcBef>
            </a:pPr>
            <a:r>
              <a:rPr sz="4800" b="1" spc="-35" dirty="0">
                <a:solidFill>
                  <a:schemeClr val="bg1"/>
                </a:solidFill>
                <a:effectLst>
                  <a:outerShdw blurRad="38100" dist="38100" dir="2700000" algn="tl">
                    <a:srgbClr val="000000">
                      <a:alpha val="43137"/>
                    </a:srgbClr>
                  </a:outerShdw>
                </a:effectLst>
                <a:latin typeface="Calibri Light"/>
                <a:cs typeface="Calibri Light"/>
              </a:rPr>
              <a:t>What’s</a:t>
            </a:r>
            <a:r>
              <a:rPr sz="4800" b="1" spc="-25" dirty="0">
                <a:solidFill>
                  <a:schemeClr val="bg1"/>
                </a:solidFill>
                <a:effectLst>
                  <a:outerShdw blurRad="38100" dist="38100" dir="2700000" algn="tl">
                    <a:srgbClr val="000000">
                      <a:alpha val="43137"/>
                    </a:srgbClr>
                  </a:outerShdw>
                </a:effectLst>
                <a:latin typeface="Calibri Light"/>
                <a:cs typeface="Calibri Light"/>
              </a:rPr>
              <a:t> </a:t>
            </a:r>
            <a:r>
              <a:rPr sz="4800" b="1" dirty="0">
                <a:solidFill>
                  <a:schemeClr val="bg1"/>
                </a:solidFill>
                <a:effectLst>
                  <a:outerShdw blurRad="38100" dist="38100" dir="2700000" algn="tl">
                    <a:srgbClr val="000000">
                      <a:alpha val="43137"/>
                    </a:srgbClr>
                  </a:outerShdw>
                </a:effectLst>
                <a:latin typeface="Calibri Light"/>
                <a:cs typeface="Calibri Light"/>
              </a:rPr>
              <a:t>in</a:t>
            </a:r>
            <a:r>
              <a:rPr sz="4800" b="1" spc="-25" dirty="0">
                <a:solidFill>
                  <a:schemeClr val="bg1"/>
                </a:solidFill>
                <a:effectLst>
                  <a:outerShdw blurRad="38100" dist="38100" dir="2700000" algn="tl">
                    <a:srgbClr val="000000">
                      <a:alpha val="43137"/>
                    </a:srgbClr>
                  </a:outerShdw>
                </a:effectLst>
                <a:latin typeface="Calibri Light"/>
                <a:cs typeface="Calibri Light"/>
              </a:rPr>
              <a:t> </a:t>
            </a:r>
            <a:r>
              <a:rPr sz="4800" b="1" dirty="0">
                <a:solidFill>
                  <a:schemeClr val="bg1"/>
                </a:solidFill>
                <a:effectLst>
                  <a:outerShdw blurRad="38100" dist="38100" dir="2700000" algn="tl">
                    <a:srgbClr val="000000">
                      <a:alpha val="43137"/>
                    </a:srgbClr>
                  </a:outerShdw>
                </a:effectLst>
                <a:latin typeface="Calibri Light"/>
                <a:cs typeface="Calibri Light"/>
              </a:rPr>
              <a:t>a</a:t>
            </a:r>
            <a:r>
              <a:rPr sz="4800" b="1" spc="-40" dirty="0">
                <a:solidFill>
                  <a:schemeClr val="bg1"/>
                </a:solidFill>
                <a:effectLst>
                  <a:outerShdw blurRad="38100" dist="38100" dir="2700000" algn="tl">
                    <a:srgbClr val="000000">
                      <a:alpha val="43137"/>
                    </a:srgbClr>
                  </a:outerShdw>
                </a:effectLst>
                <a:latin typeface="Calibri Light"/>
                <a:cs typeface="Calibri Light"/>
              </a:rPr>
              <a:t> </a:t>
            </a:r>
            <a:r>
              <a:rPr sz="4800" b="1" spc="-5" dirty="0">
                <a:solidFill>
                  <a:schemeClr val="bg1"/>
                </a:solidFill>
                <a:effectLst>
                  <a:outerShdw blurRad="38100" dist="38100" dir="2700000" algn="tl">
                    <a:srgbClr val="000000">
                      <a:alpha val="43137"/>
                    </a:srgbClr>
                  </a:outerShdw>
                </a:effectLst>
                <a:latin typeface="Calibri Light"/>
                <a:cs typeface="Calibri Light"/>
              </a:rPr>
              <a:t>Name?</a:t>
            </a:r>
            <a:endParaRPr sz="4800" b="1" dirty="0">
              <a:solidFill>
                <a:schemeClr val="bg1"/>
              </a:solidFill>
              <a:effectLst>
                <a:outerShdw blurRad="38100" dist="38100" dir="2700000" algn="tl">
                  <a:srgbClr val="000000">
                    <a:alpha val="43137"/>
                  </a:srgbClr>
                </a:outerShdw>
              </a:effectLst>
              <a:latin typeface="Calibri Light"/>
              <a:cs typeface="Calibri Light"/>
            </a:endParaRPr>
          </a:p>
        </p:txBody>
      </p:sp>
      <p:sp>
        <p:nvSpPr>
          <p:cNvPr id="4" name="object 4"/>
          <p:cNvSpPr/>
          <p:nvPr/>
        </p:nvSpPr>
        <p:spPr>
          <a:xfrm>
            <a:off x="5361432" y="180248"/>
            <a:ext cx="6537959" cy="1282065"/>
          </a:xfrm>
          <a:custGeom>
            <a:avLst/>
            <a:gdLst/>
            <a:ahLst/>
            <a:cxnLst/>
            <a:rect l="l" t="t" r="r" b="b"/>
            <a:pathLst>
              <a:path w="6537959" h="1282064">
                <a:moveTo>
                  <a:pt x="6409817" y="0"/>
                </a:moveTo>
                <a:lnTo>
                  <a:pt x="128142" y="0"/>
                </a:lnTo>
                <a:lnTo>
                  <a:pt x="78277" y="10074"/>
                </a:lnTo>
                <a:lnTo>
                  <a:pt x="37544" y="37544"/>
                </a:lnTo>
                <a:lnTo>
                  <a:pt x="10074" y="78277"/>
                </a:lnTo>
                <a:lnTo>
                  <a:pt x="0" y="128143"/>
                </a:lnTo>
                <a:lnTo>
                  <a:pt x="0" y="1153541"/>
                </a:lnTo>
                <a:lnTo>
                  <a:pt x="10074" y="1203406"/>
                </a:lnTo>
                <a:lnTo>
                  <a:pt x="37544" y="1244139"/>
                </a:lnTo>
                <a:lnTo>
                  <a:pt x="78277" y="1271609"/>
                </a:lnTo>
                <a:lnTo>
                  <a:pt x="128142" y="1281684"/>
                </a:lnTo>
                <a:lnTo>
                  <a:pt x="6409817" y="1281684"/>
                </a:lnTo>
                <a:lnTo>
                  <a:pt x="6459682" y="1271609"/>
                </a:lnTo>
                <a:lnTo>
                  <a:pt x="6500415" y="1244139"/>
                </a:lnTo>
                <a:lnTo>
                  <a:pt x="6527885" y="1203406"/>
                </a:lnTo>
                <a:lnTo>
                  <a:pt x="6537959" y="1153541"/>
                </a:lnTo>
                <a:lnTo>
                  <a:pt x="6537959" y="128143"/>
                </a:lnTo>
                <a:lnTo>
                  <a:pt x="6527885" y="78277"/>
                </a:lnTo>
                <a:lnTo>
                  <a:pt x="6500415" y="37544"/>
                </a:lnTo>
                <a:lnTo>
                  <a:pt x="6459682" y="10074"/>
                </a:lnTo>
                <a:lnTo>
                  <a:pt x="6409817" y="0"/>
                </a:lnTo>
                <a:close/>
              </a:path>
            </a:pathLst>
          </a:custGeom>
          <a:solidFill>
            <a:srgbClr val="EC7C30"/>
          </a:solidFill>
        </p:spPr>
        <p:txBody>
          <a:bodyPr wrap="square" lIns="0" tIns="0" rIns="0" bIns="0" rtlCol="0"/>
          <a:lstStyle/>
          <a:p>
            <a:endParaRPr/>
          </a:p>
        </p:txBody>
      </p:sp>
      <p:sp>
        <p:nvSpPr>
          <p:cNvPr id="5" name="object 5"/>
          <p:cNvSpPr txBox="1"/>
          <p:nvPr/>
        </p:nvSpPr>
        <p:spPr>
          <a:xfrm>
            <a:off x="5618226" y="398307"/>
            <a:ext cx="6029960" cy="711200"/>
          </a:xfrm>
          <a:prstGeom prst="rect">
            <a:avLst/>
          </a:prstGeom>
        </p:spPr>
        <p:txBody>
          <a:bodyPr vert="horz" wrap="square" lIns="0" tIns="12700" rIns="0" bIns="0" rtlCol="0">
            <a:spAutoFit/>
          </a:bodyPr>
          <a:lstStyle/>
          <a:p>
            <a:pPr marL="12700">
              <a:lnSpc>
                <a:spcPct val="100000"/>
              </a:lnSpc>
              <a:spcBef>
                <a:spcPts val="100"/>
              </a:spcBef>
            </a:pPr>
            <a:r>
              <a:rPr sz="4500" spc="-5" dirty="0">
                <a:solidFill>
                  <a:srgbClr val="FFFFFF"/>
                </a:solidFill>
                <a:latin typeface="Calibri"/>
                <a:cs typeface="Calibri"/>
              </a:rPr>
              <a:t>American</a:t>
            </a:r>
            <a:r>
              <a:rPr sz="4500" spc="-35" dirty="0">
                <a:solidFill>
                  <a:srgbClr val="FFFFFF"/>
                </a:solidFill>
                <a:latin typeface="Calibri"/>
                <a:cs typeface="Calibri"/>
              </a:rPr>
              <a:t> </a:t>
            </a:r>
            <a:r>
              <a:rPr sz="4500" spc="-15" dirty="0">
                <a:solidFill>
                  <a:srgbClr val="FFFFFF"/>
                </a:solidFill>
                <a:latin typeface="Calibri"/>
                <a:cs typeface="Calibri"/>
              </a:rPr>
              <a:t>Rescue</a:t>
            </a:r>
            <a:r>
              <a:rPr sz="4500" spc="-30" dirty="0">
                <a:solidFill>
                  <a:srgbClr val="FFFFFF"/>
                </a:solidFill>
                <a:latin typeface="Calibri"/>
                <a:cs typeface="Calibri"/>
              </a:rPr>
              <a:t> </a:t>
            </a:r>
            <a:r>
              <a:rPr sz="4500" dirty="0">
                <a:solidFill>
                  <a:srgbClr val="FFFFFF"/>
                </a:solidFill>
                <a:latin typeface="Calibri"/>
                <a:cs typeface="Calibri"/>
              </a:rPr>
              <a:t>Plan</a:t>
            </a:r>
            <a:r>
              <a:rPr sz="4500" spc="-25" dirty="0">
                <a:solidFill>
                  <a:srgbClr val="FFFFFF"/>
                </a:solidFill>
                <a:latin typeface="Calibri"/>
                <a:cs typeface="Calibri"/>
              </a:rPr>
              <a:t> </a:t>
            </a:r>
            <a:r>
              <a:rPr sz="4500" dirty="0">
                <a:solidFill>
                  <a:srgbClr val="FFFFFF"/>
                </a:solidFill>
                <a:latin typeface="Calibri"/>
                <a:cs typeface="Calibri"/>
              </a:rPr>
              <a:t>Act</a:t>
            </a:r>
            <a:endParaRPr sz="4500" dirty="0">
              <a:latin typeface="Calibri"/>
              <a:cs typeface="Calibri"/>
            </a:endParaRPr>
          </a:p>
        </p:txBody>
      </p:sp>
      <p:pic>
        <p:nvPicPr>
          <p:cNvPr id="6" name="object 6"/>
          <p:cNvPicPr/>
          <p:nvPr/>
        </p:nvPicPr>
        <p:blipFill>
          <a:blip r:embed="rId3" cstate="print"/>
          <a:stretch>
            <a:fillRect/>
          </a:stretch>
        </p:blipFill>
        <p:spPr>
          <a:xfrm>
            <a:off x="7377939" y="1894436"/>
            <a:ext cx="4270247" cy="1281683"/>
          </a:xfrm>
          <a:prstGeom prst="rect">
            <a:avLst/>
          </a:prstGeom>
        </p:spPr>
      </p:pic>
      <p:sp>
        <p:nvSpPr>
          <p:cNvPr id="7" name="object 7"/>
          <p:cNvSpPr txBox="1"/>
          <p:nvPr/>
        </p:nvSpPr>
        <p:spPr>
          <a:xfrm>
            <a:off x="7527417" y="2040867"/>
            <a:ext cx="3971925" cy="900430"/>
          </a:xfrm>
          <a:prstGeom prst="rect">
            <a:avLst/>
          </a:prstGeom>
        </p:spPr>
        <p:txBody>
          <a:bodyPr vert="horz" wrap="square" lIns="0" tIns="59055" rIns="0" bIns="0" rtlCol="0">
            <a:spAutoFit/>
          </a:bodyPr>
          <a:lstStyle/>
          <a:p>
            <a:pPr marL="312420" marR="5080" indent="-300355">
              <a:lnSpc>
                <a:spcPts val="3290"/>
              </a:lnSpc>
              <a:spcBef>
                <a:spcPts val="465"/>
              </a:spcBef>
            </a:pPr>
            <a:r>
              <a:rPr sz="3000" spc="-15" dirty="0">
                <a:solidFill>
                  <a:srgbClr val="FFFFFF"/>
                </a:solidFill>
                <a:latin typeface="Calibri"/>
                <a:cs typeface="Calibri"/>
              </a:rPr>
              <a:t>Coronavirus </a:t>
            </a:r>
            <a:r>
              <a:rPr sz="3000" spc="-20" dirty="0">
                <a:solidFill>
                  <a:srgbClr val="FFFFFF"/>
                </a:solidFill>
                <a:latin typeface="Calibri"/>
                <a:cs typeface="Calibri"/>
              </a:rPr>
              <a:t>State </a:t>
            </a:r>
            <a:r>
              <a:rPr sz="3000" dirty="0">
                <a:solidFill>
                  <a:srgbClr val="FFFFFF"/>
                </a:solidFill>
                <a:latin typeface="Calibri"/>
                <a:cs typeface="Calibri"/>
              </a:rPr>
              <a:t>&amp; </a:t>
            </a:r>
            <a:r>
              <a:rPr sz="3000" spc="-10" dirty="0">
                <a:solidFill>
                  <a:srgbClr val="FFFFFF"/>
                </a:solidFill>
                <a:latin typeface="Calibri"/>
                <a:cs typeface="Calibri"/>
              </a:rPr>
              <a:t>Local </a:t>
            </a:r>
            <a:r>
              <a:rPr sz="3000" spc="-665" dirty="0">
                <a:solidFill>
                  <a:srgbClr val="FFFFFF"/>
                </a:solidFill>
                <a:latin typeface="Calibri"/>
                <a:cs typeface="Calibri"/>
              </a:rPr>
              <a:t> </a:t>
            </a:r>
            <a:r>
              <a:rPr sz="3000" spc="-10" dirty="0">
                <a:solidFill>
                  <a:srgbClr val="FFFFFF"/>
                </a:solidFill>
                <a:latin typeface="Calibri"/>
                <a:cs typeface="Calibri"/>
              </a:rPr>
              <a:t>Fiscal</a:t>
            </a:r>
            <a:r>
              <a:rPr sz="3000" spc="-30" dirty="0">
                <a:solidFill>
                  <a:srgbClr val="FFFFFF"/>
                </a:solidFill>
                <a:latin typeface="Calibri"/>
                <a:cs typeface="Calibri"/>
              </a:rPr>
              <a:t> </a:t>
            </a:r>
            <a:r>
              <a:rPr sz="3000" spc="-15" dirty="0">
                <a:solidFill>
                  <a:srgbClr val="FFFFFF"/>
                </a:solidFill>
                <a:latin typeface="Calibri"/>
                <a:cs typeface="Calibri"/>
              </a:rPr>
              <a:t>Recovery</a:t>
            </a:r>
            <a:r>
              <a:rPr sz="3000" spc="-20" dirty="0">
                <a:solidFill>
                  <a:srgbClr val="FFFFFF"/>
                </a:solidFill>
                <a:latin typeface="Calibri"/>
                <a:cs typeface="Calibri"/>
              </a:rPr>
              <a:t> </a:t>
            </a:r>
            <a:r>
              <a:rPr sz="3000" spc="-5" dirty="0">
                <a:solidFill>
                  <a:srgbClr val="FFFFFF"/>
                </a:solidFill>
                <a:latin typeface="Calibri"/>
                <a:cs typeface="Calibri"/>
              </a:rPr>
              <a:t>Funds</a:t>
            </a:r>
            <a:endParaRPr sz="3000" dirty="0">
              <a:latin typeface="Calibri"/>
              <a:cs typeface="Calibri"/>
            </a:endParaRPr>
          </a:p>
        </p:txBody>
      </p:sp>
      <p:pic>
        <p:nvPicPr>
          <p:cNvPr id="8" name="object 8"/>
          <p:cNvPicPr/>
          <p:nvPr/>
        </p:nvPicPr>
        <p:blipFill>
          <a:blip r:embed="rId4" cstate="print"/>
          <a:stretch>
            <a:fillRect/>
          </a:stretch>
        </p:blipFill>
        <p:spPr>
          <a:xfrm>
            <a:off x="7377939" y="3311574"/>
            <a:ext cx="2090927" cy="1281684"/>
          </a:xfrm>
          <a:prstGeom prst="rect">
            <a:avLst/>
          </a:prstGeom>
        </p:spPr>
      </p:pic>
      <p:sp>
        <p:nvSpPr>
          <p:cNvPr id="9" name="object 9"/>
          <p:cNvSpPr txBox="1"/>
          <p:nvPr/>
        </p:nvSpPr>
        <p:spPr>
          <a:xfrm>
            <a:off x="7864222" y="3667986"/>
            <a:ext cx="1121410" cy="483234"/>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FFFFFF"/>
                </a:solidFill>
                <a:latin typeface="Calibri"/>
                <a:cs typeface="Calibri"/>
              </a:rPr>
              <a:t>CSLFRF</a:t>
            </a:r>
            <a:endParaRPr sz="3000" dirty="0">
              <a:latin typeface="Calibri"/>
              <a:cs typeface="Calibri"/>
            </a:endParaRPr>
          </a:p>
        </p:txBody>
      </p:sp>
      <p:pic>
        <p:nvPicPr>
          <p:cNvPr id="10" name="object 10"/>
          <p:cNvPicPr/>
          <p:nvPr/>
        </p:nvPicPr>
        <p:blipFill>
          <a:blip r:embed="rId5" cstate="print"/>
          <a:stretch>
            <a:fillRect/>
          </a:stretch>
        </p:blipFill>
        <p:spPr>
          <a:xfrm>
            <a:off x="7377939" y="4706353"/>
            <a:ext cx="2090927" cy="1281684"/>
          </a:xfrm>
          <a:prstGeom prst="rect">
            <a:avLst/>
          </a:prstGeom>
        </p:spPr>
      </p:pic>
      <p:sp>
        <p:nvSpPr>
          <p:cNvPr id="11" name="object 11"/>
          <p:cNvSpPr txBox="1"/>
          <p:nvPr/>
        </p:nvSpPr>
        <p:spPr>
          <a:xfrm>
            <a:off x="7951090" y="5062765"/>
            <a:ext cx="946150" cy="483234"/>
          </a:xfrm>
          <a:prstGeom prst="rect">
            <a:avLst/>
          </a:prstGeom>
        </p:spPr>
        <p:txBody>
          <a:bodyPr vert="horz" wrap="square" lIns="0" tIns="12700" rIns="0" bIns="0" rtlCol="0">
            <a:spAutoFit/>
          </a:bodyPr>
          <a:lstStyle/>
          <a:p>
            <a:pPr marL="12700">
              <a:lnSpc>
                <a:spcPct val="100000"/>
              </a:lnSpc>
              <a:spcBef>
                <a:spcPts val="100"/>
              </a:spcBef>
            </a:pPr>
            <a:r>
              <a:rPr sz="3000" spc="-5" dirty="0">
                <a:solidFill>
                  <a:srgbClr val="FFFFFF"/>
                </a:solidFill>
                <a:latin typeface="Calibri"/>
                <a:cs typeface="Calibri"/>
              </a:rPr>
              <a:t>CLFRF</a:t>
            </a:r>
            <a:endParaRPr sz="3000">
              <a:latin typeface="Calibri"/>
              <a:cs typeface="Calibri"/>
            </a:endParaRPr>
          </a:p>
        </p:txBody>
      </p:sp>
      <p:sp>
        <p:nvSpPr>
          <p:cNvPr id="12" name="object 12"/>
          <p:cNvSpPr/>
          <p:nvPr/>
        </p:nvSpPr>
        <p:spPr>
          <a:xfrm>
            <a:off x="9557131" y="3290405"/>
            <a:ext cx="2091055" cy="1282065"/>
          </a:xfrm>
          <a:custGeom>
            <a:avLst/>
            <a:gdLst/>
            <a:ahLst/>
            <a:cxnLst/>
            <a:rect l="l" t="t" r="r" b="b"/>
            <a:pathLst>
              <a:path w="2091054" h="1282064">
                <a:moveTo>
                  <a:pt x="1962784" y="0"/>
                </a:moveTo>
                <a:lnTo>
                  <a:pt x="128142" y="0"/>
                </a:lnTo>
                <a:lnTo>
                  <a:pt x="78277" y="10074"/>
                </a:lnTo>
                <a:lnTo>
                  <a:pt x="37544" y="37544"/>
                </a:lnTo>
                <a:lnTo>
                  <a:pt x="10074" y="78277"/>
                </a:lnTo>
                <a:lnTo>
                  <a:pt x="0" y="128143"/>
                </a:lnTo>
                <a:lnTo>
                  <a:pt x="0" y="1153540"/>
                </a:lnTo>
                <a:lnTo>
                  <a:pt x="10074" y="1203406"/>
                </a:lnTo>
                <a:lnTo>
                  <a:pt x="37544" y="1244139"/>
                </a:lnTo>
                <a:lnTo>
                  <a:pt x="78277" y="1271609"/>
                </a:lnTo>
                <a:lnTo>
                  <a:pt x="128142" y="1281683"/>
                </a:lnTo>
                <a:lnTo>
                  <a:pt x="1962784" y="1281683"/>
                </a:lnTo>
                <a:lnTo>
                  <a:pt x="2012650" y="1271609"/>
                </a:lnTo>
                <a:lnTo>
                  <a:pt x="2053383" y="1244139"/>
                </a:lnTo>
                <a:lnTo>
                  <a:pt x="2080853" y="1203406"/>
                </a:lnTo>
                <a:lnTo>
                  <a:pt x="2090927" y="1153540"/>
                </a:lnTo>
                <a:lnTo>
                  <a:pt x="2090927" y="128143"/>
                </a:lnTo>
                <a:lnTo>
                  <a:pt x="2080853" y="78277"/>
                </a:lnTo>
                <a:lnTo>
                  <a:pt x="2053383" y="37544"/>
                </a:lnTo>
                <a:lnTo>
                  <a:pt x="2012650" y="10074"/>
                </a:lnTo>
                <a:lnTo>
                  <a:pt x="1962784" y="0"/>
                </a:lnTo>
                <a:close/>
              </a:path>
            </a:pathLst>
          </a:custGeom>
          <a:solidFill>
            <a:srgbClr val="6FAC46"/>
          </a:solidFill>
        </p:spPr>
        <p:txBody>
          <a:bodyPr wrap="square" lIns="0" tIns="0" rIns="0" bIns="0" rtlCol="0"/>
          <a:lstStyle/>
          <a:p>
            <a:endParaRPr/>
          </a:p>
        </p:txBody>
      </p:sp>
      <p:sp>
        <p:nvSpPr>
          <p:cNvPr id="13" name="object 13"/>
          <p:cNvSpPr txBox="1"/>
          <p:nvPr/>
        </p:nvSpPr>
        <p:spPr>
          <a:xfrm>
            <a:off x="10277474" y="3646260"/>
            <a:ext cx="651510"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Calibri"/>
                <a:cs typeface="Calibri"/>
              </a:rPr>
              <a:t>ARP</a:t>
            </a:r>
            <a:endParaRPr sz="3000">
              <a:latin typeface="Calibri"/>
              <a:cs typeface="Calibri"/>
            </a:endParaRPr>
          </a:p>
        </p:txBody>
      </p:sp>
      <p:pic>
        <p:nvPicPr>
          <p:cNvPr id="14" name="object 14"/>
          <p:cNvPicPr/>
          <p:nvPr/>
        </p:nvPicPr>
        <p:blipFill>
          <a:blip r:embed="rId5" cstate="print"/>
          <a:stretch>
            <a:fillRect/>
          </a:stretch>
        </p:blipFill>
        <p:spPr>
          <a:xfrm>
            <a:off x="9557259" y="4706353"/>
            <a:ext cx="2090927" cy="1281684"/>
          </a:xfrm>
          <a:prstGeom prst="rect">
            <a:avLst/>
          </a:prstGeom>
        </p:spPr>
      </p:pic>
      <p:sp>
        <p:nvSpPr>
          <p:cNvPr id="15" name="object 15"/>
          <p:cNvSpPr txBox="1"/>
          <p:nvPr/>
        </p:nvSpPr>
        <p:spPr>
          <a:xfrm>
            <a:off x="10031640" y="5062765"/>
            <a:ext cx="863056" cy="474489"/>
          </a:xfrm>
          <a:prstGeom prst="rect">
            <a:avLst/>
          </a:prstGeom>
        </p:spPr>
        <p:txBody>
          <a:bodyPr vert="horz" wrap="square" lIns="0" tIns="12700" rIns="0" bIns="0" rtlCol="0">
            <a:spAutoFit/>
          </a:bodyPr>
          <a:lstStyle/>
          <a:p>
            <a:pPr marL="12700">
              <a:lnSpc>
                <a:spcPct val="100000"/>
              </a:lnSpc>
              <a:spcBef>
                <a:spcPts val="100"/>
              </a:spcBef>
            </a:pPr>
            <a:r>
              <a:rPr lang="en-US" sz="3000" dirty="0">
                <a:solidFill>
                  <a:srgbClr val="FFFFFF"/>
                </a:solidFill>
                <a:latin typeface="Calibri"/>
                <a:cs typeface="Calibri"/>
              </a:rPr>
              <a:t>ARPA</a:t>
            </a:r>
            <a:endParaRPr sz="3000" dirty="0">
              <a:latin typeface="Calibri"/>
              <a:cs typeface="Calibri"/>
            </a:endParaRPr>
          </a:p>
        </p:txBody>
      </p:sp>
    </p:spTree>
    <p:extLst>
      <p:ext uri="{BB962C8B-B14F-4D97-AF65-F5344CB8AC3E}">
        <p14:creationId xmlns:p14="http://schemas.microsoft.com/office/powerpoint/2010/main" val="2548076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27887" y="1697735"/>
            <a:ext cx="495300" cy="495300"/>
            <a:chOff x="627887" y="1697735"/>
            <a:chExt cx="495300" cy="495300"/>
          </a:xfrm>
        </p:grpSpPr>
        <p:sp>
          <p:nvSpPr>
            <p:cNvPr id="3" name="object 3"/>
            <p:cNvSpPr/>
            <p:nvPr/>
          </p:nvSpPr>
          <p:spPr>
            <a:xfrm>
              <a:off x="646937" y="1716785"/>
              <a:ext cx="457200" cy="457200"/>
            </a:xfrm>
            <a:custGeom>
              <a:avLst/>
              <a:gdLst/>
              <a:ahLst/>
              <a:cxnLst/>
              <a:rect l="l" t="t" r="r" b="b"/>
              <a:pathLst>
                <a:path w="457200" h="457200">
                  <a:moveTo>
                    <a:pt x="228600" y="0"/>
                  </a:moveTo>
                  <a:lnTo>
                    <a:pt x="182529" y="4644"/>
                  </a:lnTo>
                  <a:lnTo>
                    <a:pt x="139619" y="17966"/>
                  </a:lnTo>
                  <a:lnTo>
                    <a:pt x="100788" y="39045"/>
                  </a:lnTo>
                  <a:lnTo>
                    <a:pt x="66955" y="66960"/>
                  </a:lnTo>
                  <a:lnTo>
                    <a:pt x="39041" y="100793"/>
                  </a:lnTo>
                  <a:lnTo>
                    <a:pt x="17964" y="139624"/>
                  </a:lnTo>
                  <a:lnTo>
                    <a:pt x="4644" y="182533"/>
                  </a:lnTo>
                  <a:lnTo>
                    <a:pt x="0" y="228600"/>
                  </a:lnTo>
                  <a:lnTo>
                    <a:pt x="4644" y="274666"/>
                  </a:lnTo>
                  <a:lnTo>
                    <a:pt x="17964" y="317575"/>
                  </a:lnTo>
                  <a:lnTo>
                    <a:pt x="39041" y="356406"/>
                  </a:lnTo>
                  <a:lnTo>
                    <a:pt x="66955" y="390239"/>
                  </a:lnTo>
                  <a:lnTo>
                    <a:pt x="100788" y="418154"/>
                  </a:lnTo>
                  <a:lnTo>
                    <a:pt x="139619" y="439233"/>
                  </a:lnTo>
                  <a:lnTo>
                    <a:pt x="182529" y="452555"/>
                  </a:lnTo>
                  <a:lnTo>
                    <a:pt x="228600" y="457200"/>
                  </a:lnTo>
                  <a:lnTo>
                    <a:pt x="274670" y="452555"/>
                  </a:lnTo>
                  <a:lnTo>
                    <a:pt x="317580" y="439233"/>
                  </a:lnTo>
                  <a:lnTo>
                    <a:pt x="356411" y="418154"/>
                  </a:lnTo>
                  <a:lnTo>
                    <a:pt x="390244" y="390239"/>
                  </a:lnTo>
                  <a:lnTo>
                    <a:pt x="418158" y="356406"/>
                  </a:lnTo>
                  <a:lnTo>
                    <a:pt x="439235" y="317575"/>
                  </a:lnTo>
                  <a:lnTo>
                    <a:pt x="452555" y="274666"/>
                  </a:lnTo>
                  <a:lnTo>
                    <a:pt x="457200" y="228600"/>
                  </a:lnTo>
                  <a:lnTo>
                    <a:pt x="452555" y="182533"/>
                  </a:lnTo>
                  <a:lnTo>
                    <a:pt x="439235" y="139624"/>
                  </a:lnTo>
                  <a:lnTo>
                    <a:pt x="418158" y="100793"/>
                  </a:lnTo>
                  <a:lnTo>
                    <a:pt x="390244" y="66960"/>
                  </a:lnTo>
                  <a:lnTo>
                    <a:pt x="356411" y="39045"/>
                  </a:lnTo>
                  <a:lnTo>
                    <a:pt x="317580" y="17966"/>
                  </a:lnTo>
                  <a:lnTo>
                    <a:pt x="274670" y="4644"/>
                  </a:lnTo>
                  <a:lnTo>
                    <a:pt x="228600" y="0"/>
                  </a:lnTo>
                  <a:close/>
                </a:path>
              </a:pathLst>
            </a:custGeom>
            <a:solidFill>
              <a:srgbClr val="ECECEC"/>
            </a:solidFill>
          </p:spPr>
          <p:txBody>
            <a:bodyPr wrap="square" lIns="0" tIns="0" rIns="0" bIns="0" rtlCol="0"/>
            <a:lstStyle/>
            <a:p>
              <a:endParaRPr/>
            </a:p>
          </p:txBody>
        </p:sp>
        <p:sp>
          <p:nvSpPr>
            <p:cNvPr id="4" name="object 4"/>
            <p:cNvSpPr/>
            <p:nvPr/>
          </p:nvSpPr>
          <p:spPr>
            <a:xfrm>
              <a:off x="646937" y="1716785"/>
              <a:ext cx="457200" cy="457200"/>
            </a:xfrm>
            <a:custGeom>
              <a:avLst/>
              <a:gdLst/>
              <a:ahLst/>
              <a:cxnLst/>
              <a:rect l="l" t="t" r="r" b="b"/>
              <a:pathLst>
                <a:path w="457200" h="457200">
                  <a:moveTo>
                    <a:pt x="0" y="228600"/>
                  </a:moveTo>
                  <a:lnTo>
                    <a:pt x="4644" y="182533"/>
                  </a:lnTo>
                  <a:lnTo>
                    <a:pt x="17964" y="139624"/>
                  </a:lnTo>
                  <a:lnTo>
                    <a:pt x="39041" y="100793"/>
                  </a:lnTo>
                  <a:lnTo>
                    <a:pt x="66955" y="66960"/>
                  </a:lnTo>
                  <a:lnTo>
                    <a:pt x="100788" y="39045"/>
                  </a:lnTo>
                  <a:lnTo>
                    <a:pt x="139619" y="17966"/>
                  </a:lnTo>
                  <a:lnTo>
                    <a:pt x="182529" y="4644"/>
                  </a:lnTo>
                  <a:lnTo>
                    <a:pt x="228600" y="0"/>
                  </a:lnTo>
                  <a:lnTo>
                    <a:pt x="274670" y="4644"/>
                  </a:lnTo>
                  <a:lnTo>
                    <a:pt x="317580" y="17966"/>
                  </a:lnTo>
                  <a:lnTo>
                    <a:pt x="356411" y="39045"/>
                  </a:lnTo>
                  <a:lnTo>
                    <a:pt x="390244" y="66960"/>
                  </a:lnTo>
                  <a:lnTo>
                    <a:pt x="418158" y="100793"/>
                  </a:lnTo>
                  <a:lnTo>
                    <a:pt x="439235" y="139624"/>
                  </a:lnTo>
                  <a:lnTo>
                    <a:pt x="452555" y="182533"/>
                  </a:lnTo>
                  <a:lnTo>
                    <a:pt x="457200" y="228600"/>
                  </a:lnTo>
                  <a:lnTo>
                    <a:pt x="452555" y="274666"/>
                  </a:lnTo>
                  <a:lnTo>
                    <a:pt x="439235" y="317575"/>
                  </a:lnTo>
                  <a:lnTo>
                    <a:pt x="418158" y="356406"/>
                  </a:lnTo>
                  <a:lnTo>
                    <a:pt x="390244" y="390239"/>
                  </a:lnTo>
                  <a:lnTo>
                    <a:pt x="356411" y="418154"/>
                  </a:lnTo>
                  <a:lnTo>
                    <a:pt x="317580" y="439233"/>
                  </a:lnTo>
                  <a:lnTo>
                    <a:pt x="274670" y="452555"/>
                  </a:lnTo>
                  <a:lnTo>
                    <a:pt x="228600" y="457200"/>
                  </a:lnTo>
                  <a:lnTo>
                    <a:pt x="182529" y="452555"/>
                  </a:lnTo>
                  <a:lnTo>
                    <a:pt x="139619" y="439233"/>
                  </a:lnTo>
                  <a:lnTo>
                    <a:pt x="100788" y="418154"/>
                  </a:lnTo>
                  <a:lnTo>
                    <a:pt x="66955" y="390239"/>
                  </a:lnTo>
                  <a:lnTo>
                    <a:pt x="39041" y="356406"/>
                  </a:lnTo>
                  <a:lnTo>
                    <a:pt x="17964" y="317575"/>
                  </a:lnTo>
                  <a:lnTo>
                    <a:pt x="4644" y="274666"/>
                  </a:lnTo>
                  <a:lnTo>
                    <a:pt x="0" y="228600"/>
                  </a:lnTo>
                  <a:close/>
                </a:path>
              </a:pathLst>
            </a:custGeom>
            <a:ln w="38100">
              <a:solidFill>
                <a:srgbClr val="A4A4A4"/>
              </a:solidFill>
            </a:ln>
          </p:spPr>
          <p:txBody>
            <a:bodyPr wrap="square" lIns="0" tIns="0" rIns="0" bIns="0" rtlCol="0"/>
            <a:lstStyle/>
            <a:p>
              <a:endParaRPr/>
            </a:p>
          </p:txBody>
        </p:sp>
      </p:grpSp>
      <p:sp>
        <p:nvSpPr>
          <p:cNvPr id="5" name="object 5"/>
          <p:cNvSpPr txBox="1"/>
          <p:nvPr/>
        </p:nvSpPr>
        <p:spPr>
          <a:xfrm>
            <a:off x="797763" y="1789303"/>
            <a:ext cx="15303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404040"/>
                </a:solidFill>
                <a:latin typeface="Arial"/>
                <a:cs typeface="Arial"/>
              </a:rPr>
              <a:t>1</a:t>
            </a:r>
            <a:endParaRPr sz="1800">
              <a:latin typeface="Arial"/>
              <a:cs typeface="Arial"/>
            </a:endParaRPr>
          </a:p>
        </p:txBody>
      </p:sp>
      <p:sp>
        <p:nvSpPr>
          <p:cNvPr id="6" name="object 6"/>
          <p:cNvSpPr txBox="1"/>
          <p:nvPr/>
        </p:nvSpPr>
        <p:spPr>
          <a:xfrm>
            <a:off x="1363472" y="1649348"/>
            <a:ext cx="4495800" cy="2606675"/>
          </a:xfrm>
          <a:prstGeom prst="rect">
            <a:avLst/>
          </a:prstGeom>
        </p:spPr>
        <p:txBody>
          <a:bodyPr vert="horz" wrap="square" lIns="0" tIns="8890" rIns="0" bIns="0" rtlCol="0">
            <a:spAutoFit/>
          </a:bodyPr>
          <a:lstStyle/>
          <a:p>
            <a:pPr marL="12700" marR="139065">
              <a:lnSpc>
                <a:spcPct val="100800"/>
              </a:lnSpc>
              <a:spcBef>
                <a:spcPts val="70"/>
              </a:spcBef>
            </a:pPr>
            <a:r>
              <a:rPr sz="2800" b="1" spc="-5" dirty="0">
                <a:solidFill>
                  <a:srgbClr val="4471C4"/>
                </a:solidFill>
                <a:latin typeface="Calibri"/>
                <a:cs typeface="Calibri"/>
              </a:rPr>
              <a:t>$350B:</a:t>
            </a:r>
            <a:r>
              <a:rPr sz="2800" b="1" spc="30" dirty="0">
                <a:solidFill>
                  <a:srgbClr val="4471C4"/>
                </a:solidFill>
                <a:latin typeface="Calibri"/>
                <a:cs typeface="Calibri"/>
              </a:rPr>
              <a:t> </a:t>
            </a:r>
            <a:r>
              <a:rPr sz="2400" b="1" spc="-10" dirty="0">
                <a:latin typeface="Calibri"/>
                <a:cs typeface="Calibri"/>
              </a:rPr>
              <a:t>Coronavirus</a:t>
            </a:r>
            <a:r>
              <a:rPr sz="2400" b="1" spc="-35" dirty="0">
                <a:latin typeface="Calibri"/>
                <a:cs typeface="Calibri"/>
              </a:rPr>
              <a:t> </a:t>
            </a:r>
            <a:r>
              <a:rPr sz="2400" b="1" spc="-20" dirty="0">
                <a:latin typeface="Calibri"/>
                <a:cs typeface="Calibri"/>
              </a:rPr>
              <a:t>State</a:t>
            </a:r>
            <a:r>
              <a:rPr sz="2400" b="1" dirty="0">
                <a:latin typeface="Calibri"/>
                <a:cs typeface="Calibri"/>
              </a:rPr>
              <a:t> &amp;</a:t>
            </a:r>
            <a:r>
              <a:rPr sz="2400" b="1" spc="-5" dirty="0">
                <a:latin typeface="Calibri"/>
                <a:cs typeface="Calibri"/>
              </a:rPr>
              <a:t> Local </a:t>
            </a:r>
            <a:r>
              <a:rPr sz="2400" b="1" spc="-525" dirty="0">
                <a:latin typeface="Calibri"/>
                <a:cs typeface="Calibri"/>
              </a:rPr>
              <a:t> </a:t>
            </a:r>
            <a:r>
              <a:rPr sz="2400" b="1" dirty="0">
                <a:latin typeface="Calibri"/>
                <a:cs typeface="Calibri"/>
              </a:rPr>
              <a:t>Fiscal</a:t>
            </a:r>
            <a:r>
              <a:rPr sz="2400" b="1" spc="-25" dirty="0">
                <a:latin typeface="Calibri"/>
                <a:cs typeface="Calibri"/>
              </a:rPr>
              <a:t> </a:t>
            </a:r>
            <a:r>
              <a:rPr sz="2400" b="1" spc="-10" dirty="0">
                <a:latin typeface="Calibri"/>
                <a:cs typeface="Calibri"/>
              </a:rPr>
              <a:t>Recovery</a:t>
            </a:r>
            <a:r>
              <a:rPr sz="2400" b="1" spc="-30" dirty="0">
                <a:latin typeface="Calibri"/>
                <a:cs typeface="Calibri"/>
              </a:rPr>
              <a:t> </a:t>
            </a:r>
            <a:r>
              <a:rPr sz="2400" b="1" spc="-5" dirty="0">
                <a:latin typeface="Calibri"/>
                <a:cs typeface="Calibri"/>
              </a:rPr>
              <a:t>Fund</a:t>
            </a:r>
            <a:endParaRPr sz="2400" dirty="0">
              <a:latin typeface="Calibri"/>
              <a:cs typeface="Calibri"/>
            </a:endParaRPr>
          </a:p>
          <a:p>
            <a:pPr marL="12700">
              <a:lnSpc>
                <a:spcPct val="100000"/>
              </a:lnSpc>
              <a:spcBef>
                <a:spcPts val="805"/>
              </a:spcBef>
            </a:pPr>
            <a:r>
              <a:rPr sz="2800" b="1" spc="-5" dirty="0">
                <a:solidFill>
                  <a:srgbClr val="4471C4"/>
                </a:solidFill>
                <a:latin typeface="Calibri"/>
                <a:cs typeface="Calibri"/>
              </a:rPr>
              <a:t>$10B:</a:t>
            </a:r>
            <a:r>
              <a:rPr sz="2800" b="1" spc="25" dirty="0">
                <a:solidFill>
                  <a:srgbClr val="4471C4"/>
                </a:solidFill>
                <a:latin typeface="Calibri"/>
                <a:cs typeface="Calibri"/>
              </a:rPr>
              <a:t> </a:t>
            </a:r>
            <a:r>
              <a:rPr sz="2400" b="1" spc="-10" dirty="0">
                <a:latin typeface="Calibri"/>
                <a:cs typeface="Calibri"/>
              </a:rPr>
              <a:t>Coronavirus</a:t>
            </a:r>
            <a:r>
              <a:rPr sz="2400" b="1" spc="-25" dirty="0">
                <a:latin typeface="Calibri"/>
                <a:cs typeface="Calibri"/>
              </a:rPr>
              <a:t> </a:t>
            </a:r>
            <a:r>
              <a:rPr sz="2400" b="1" spc="-10" dirty="0">
                <a:latin typeface="Calibri"/>
                <a:cs typeface="Calibri"/>
              </a:rPr>
              <a:t>Capital</a:t>
            </a:r>
            <a:r>
              <a:rPr sz="2400" b="1" dirty="0">
                <a:latin typeface="Calibri"/>
                <a:cs typeface="Calibri"/>
              </a:rPr>
              <a:t> </a:t>
            </a:r>
            <a:r>
              <a:rPr sz="2400" b="1" spc="-10" dirty="0">
                <a:latin typeface="Calibri"/>
                <a:cs typeface="Calibri"/>
              </a:rPr>
              <a:t>Projects</a:t>
            </a:r>
            <a:endParaRPr sz="2400" dirty="0">
              <a:latin typeface="Calibri"/>
              <a:cs typeface="Calibri"/>
            </a:endParaRPr>
          </a:p>
          <a:p>
            <a:pPr marL="12700" marR="443865">
              <a:lnSpc>
                <a:spcPct val="101099"/>
              </a:lnSpc>
              <a:spcBef>
                <a:spcPts val="1385"/>
              </a:spcBef>
            </a:pPr>
            <a:r>
              <a:rPr sz="2800" b="1" spc="-5" dirty="0">
                <a:solidFill>
                  <a:srgbClr val="4471C4"/>
                </a:solidFill>
                <a:latin typeface="Calibri"/>
                <a:cs typeface="Calibri"/>
              </a:rPr>
              <a:t>$656.18B:</a:t>
            </a:r>
            <a:r>
              <a:rPr sz="2800" b="1" spc="50" dirty="0">
                <a:solidFill>
                  <a:srgbClr val="4471C4"/>
                </a:solidFill>
                <a:latin typeface="Calibri"/>
                <a:cs typeface="Calibri"/>
              </a:rPr>
              <a:t> </a:t>
            </a:r>
            <a:r>
              <a:rPr sz="2400" b="1" spc="-10" dirty="0">
                <a:latin typeface="Calibri"/>
                <a:cs typeface="Calibri"/>
              </a:rPr>
              <a:t>Direct</a:t>
            </a:r>
            <a:r>
              <a:rPr sz="2400" b="1" spc="-15" dirty="0">
                <a:latin typeface="Calibri"/>
                <a:cs typeface="Calibri"/>
              </a:rPr>
              <a:t> </a:t>
            </a:r>
            <a:r>
              <a:rPr sz="2400" b="1" spc="-5" dirty="0">
                <a:latin typeface="Calibri"/>
                <a:cs typeface="Calibri"/>
              </a:rPr>
              <a:t>Financial </a:t>
            </a:r>
            <a:r>
              <a:rPr sz="2400" b="1" dirty="0">
                <a:latin typeface="Calibri"/>
                <a:cs typeface="Calibri"/>
              </a:rPr>
              <a:t> </a:t>
            </a:r>
            <a:r>
              <a:rPr sz="2400" b="1" spc="-5" dirty="0">
                <a:latin typeface="Calibri"/>
                <a:cs typeface="Calibri"/>
              </a:rPr>
              <a:t>Assistance</a:t>
            </a:r>
            <a:r>
              <a:rPr sz="2400" b="1" spc="-15" dirty="0">
                <a:latin typeface="Calibri"/>
                <a:cs typeface="Calibri"/>
              </a:rPr>
              <a:t> </a:t>
            </a:r>
            <a:r>
              <a:rPr sz="1800" spc="-5" dirty="0">
                <a:latin typeface="Calibri"/>
                <a:cs typeface="Calibri"/>
              </a:rPr>
              <a:t>(Stimulus</a:t>
            </a:r>
            <a:r>
              <a:rPr sz="1800" spc="15" dirty="0">
                <a:latin typeface="Calibri"/>
                <a:cs typeface="Calibri"/>
              </a:rPr>
              <a:t> </a:t>
            </a:r>
            <a:r>
              <a:rPr sz="1800" spc="-10" dirty="0">
                <a:latin typeface="Calibri"/>
                <a:cs typeface="Calibri"/>
              </a:rPr>
              <a:t>Checks, </a:t>
            </a:r>
            <a:r>
              <a:rPr sz="1800" spc="-5" dirty="0">
                <a:latin typeface="Calibri"/>
                <a:cs typeface="Calibri"/>
              </a:rPr>
              <a:t> Unemployment, </a:t>
            </a:r>
            <a:r>
              <a:rPr sz="1800" spc="-55" dirty="0">
                <a:latin typeface="Calibri"/>
                <a:cs typeface="Calibri"/>
              </a:rPr>
              <a:t>Tax</a:t>
            </a:r>
            <a:r>
              <a:rPr sz="1800" spc="-10" dirty="0">
                <a:latin typeface="Calibri"/>
                <a:cs typeface="Calibri"/>
              </a:rPr>
              <a:t> </a:t>
            </a:r>
            <a:r>
              <a:rPr sz="1800" spc="-5" dirty="0">
                <a:latin typeface="Calibri"/>
                <a:cs typeface="Calibri"/>
              </a:rPr>
              <a:t>Credits,</a:t>
            </a:r>
            <a:r>
              <a:rPr sz="1800" spc="5" dirty="0">
                <a:latin typeface="Calibri"/>
                <a:cs typeface="Calibri"/>
              </a:rPr>
              <a:t> </a:t>
            </a:r>
            <a:r>
              <a:rPr sz="1800" spc="-5" dirty="0">
                <a:latin typeface="Calibri"/>
                <a:cs typeface="Calibri"/>
              </a:rPr>
              <a:t>EIDL,</a:t>
            </a:r>
            <a:r>
              <a:rPr sz="1800" dirty="0">
                <a:latin typeface="Calibri"/>
                <a:cs typeface="Calibri"/>
              </a:rPr>
              <a:t> </a:t>
            </a:r>
            <a:r>
              <a:rPr sz="1800" spc="-65" dirty="0">
                <a:latin typeface="Calibri"/>
                <a:cs typeface="Calibri"/>
              </a:rPr>
              <a:t>PPP,</a:t>
            </a:r>
            <a:r>
              <a:rPr sz="1800" spc="15" dirty="0">
                <a:latin typeface="Calibri"/>
                <a:cs typeface="Calibri"/>
              </a:rPr>
              <a:t> </a:t>
            </a:r>
            <a:r>
              <a:rPr sz="1800" spc="-15" dirty="0">
                <a:latin typeface="Calibri"/>
                <a:cs typeface="Calibri"/>
              </a:rPr>
              <a:t>etc.)</a:t>
            </a:r>
            <a:endParaRPr sz="1800" dirty="0">
              <a:latin typeface="Calibri"/>
              <a:cs typeface="Calibri"/>
            </a:endParaRPr>
          </a:p>
        </p:txBody>
      </p:sp>
      <p:grpSp>
        <p:nvGrpSpPr>
          <p:cNvPr id="7" name="object 7"/>
          <p:cNvGrpSpPr/>
          <p:nvPr/>
        </p:nvGrpSpPr>
        <p:grpSpPr>
          <a:xfrm>
            <a:off x="627887" y="2519172"/>
            <a:ext cx="495300" cy="495300"/>
            <a:chOff x="627887" y="2519172"/>
            <a:chExt cx="495300" cy="495300"/>
          </a:xfrm>
        </p:grpSpPr>
        <p:sp>
          <p:nvSpPr>
            <p:cNvPr id="8" name="object 8"/>
            <p:cNvSpPr/>
            <p:nvPr/>
          </p:nvSpPr>
          <p:spPr>
            <a:xfrm>
              <a:off x="646937" y="2538222"/>
              <a:ext cx="457200" cy="457200"/>
            </a:xfrm>
            <a:custGeom>
              <a:avLst/>
              <a:gdLst/>
              <a:ahLst/>
              <a:cxnLst/>
              <a:rect l="l" t="t" r="r" b="b"/>
              <a:pathLst>
                <a:path w="457200" h="457200">
                  <a:moveTo>
                    <a:pt x="228600" y="0"/>
                  </a:moveTo>
                  <a:lnTo>
                    <a:pt x="182529" y="4644"/>
                  </a:lnTo>
                  <a:lnTo>
                    <a:pt x="139619" y="17966"/>
                  </a:lnTo>
                  <a:lnTo>
                    <a:pt x="100788" y="39045"/>
                  </a:lnTo>
                  <a:lnTo>
                    <a:pt x="66955" y="66960"/>
                  </a:lnTo>
                  <a:lnTo>
                    <a:pt x="39041" y="100793"/>
                  </a:lnTo>
                  <a:lnTo>
                    <a:pt x="17964" y="139624"/>
                  </a:lnTo>
                  <a:lnTo>
                    <a:pt x="4644" y="182533"/>
                  </a:lnTo>
                  <a:lnTo>
                    <a:pt x="0" y="228600"/>
                  </a:lnTo>
                  <a:lnTo>
                    <a:pt x="4644" y="274666"/>
                  </a:lnTo>
                  <a:lnTo>
                    <a:pt x="17964" y="317575"/>
                  </a:lnTo>
                  <a:lnTo>
                    <a:pt x="39041" y="356406"/>
                  </a:lnTo>
                  <a:lnTo>
                    <a:pt x="66955" y="390239"/>
                  </a:lnTo>
                  <a:lnTo>
                    <a:pt x="100788" y="418154"/>
                  </a:lnTo>
                  <a:lnTo>
                    <a:pt x="139619" y="439233"/>
                  </a:lnTo>
                  <a:lnTo>
                    <a:pt x="182529" y="452555"/>
                  </a:lnTo>
                  <a:lnTo>
                    <a:pt x="228600" y="457200"/>
                  </a:lnTo>
                  <a:lnTo>
                    <a:pt x="274670" y="452555"/>
                  </a:lnTo>
                  <a:lnTo>
                    <a:pt x="317580" y="439233"/>
                  </a:lnTo>
                  <a:lnTo>
                    <a:pt x="356411" y="418154"/>
                  </a:lnTo>
                  <a:lnTo>
                    <a:pt x="390244" y="390239"/>
                  </a:lnTo>
                  <a:lnTo>
                    <a:pt x="418158" y="356406"/>
                  </a:lnTo>
                  <a:lnTo>
                    <a:pt x="439235" y="317575"/>
                  </a:lnTo>
                  <a:lnTo>
                    <a:pt x="452555" y="274666"/>
                  </a:lnTo>
                  <a:lnTo>
                    <a:pt x="457200" y="228600"/>
                  </a:lnTo>
                  <a:lnTo>
                    <a:pt x="452555" y="182533"/>
                  </a:lnTo>
                  <a:lnTo>
                    <a:pt x="439235" y="139624"/>
                  </a:lnTo>
                  <a:lnTo>
                    <a:pt x="418158" y="100793"/>
                  </a:lnTo>
                  <a:lnTo>
                    <a:pt x="390244" y="66960"/>
                  </a:lnTo>
                  <a:lnTo>
                    <a:pt x="356411" y="39045"/>
                  </a:lnTo>
                  <a:lnTo>
                    <a:pt x="317580" y="17966"/>
                  </a:lnTo>
                  <a:lnTo>
                    <a:pt x="274670" y="4644"/>
                  </a:lnTo>
                  <a:lnTo>
                    <a:pt x="228600" y="0"/>
                  </a:lnTo>
                  <a:close/>
                </a:path>
              </a:pathLst>
            </a:custGeom>
            <a:solidFill>
              <a:srgbClr val="ECECEC"/>
            </a:solidFill>
          </p:spPr>
          <p:txBody>
            <a:bodyPr wrap="square" lIns="0" tIns="0" rIns="0" bIns="0" rtlCol="0"/>
            <a:lstStyle/>
            <a:p>
              <a:endParaRPr/>
            </a:p>
          </p:txBody>
        </p:sp>
        <p:sp>
          <p:nvSpPr>
            <p:cNvPr id="9" name="object 9"/>
            <p:cNvSpPr/>
            <p:nvPr/>
          </p:nvSpPr>
          <p:spPr>
            <a:xfrm>
              <a:off x="646937" y="2538222"/>
              <a:ext cx="457200" cy="457200"/>
            </a:xfrm>
            <a:custGeom>
              <a:avLst/>
              <a:gdLst/>
              <a:ahLst/>
              <a:cxnLst/>
              <a:rect l="l" t="t" r="r" b="b"/>
              <a:pathLst>
                <a:path w="457200" h="457200">
                  <a:moveTo>
                    <a:pt x="0" y="228600"/>
                  </a:moveTo>
                  <a:lnTo>
                    <a:pt x="4644" y="182533"/>
                  </a:lnTo>
                  <a:lnTo>
                    <a:pt x="17964" y="139624"/>
                  </a:lnTo>
                  <a:lnTo>
                    <a:pt x="39041" y="100793"/>
                  </a:lnTo>
                  <a:lnTo>
                    <a:pt x="66955" y="66960"/>
                  </a:lnTo>
                  <a:lnTo>
                    <a:pt x="100788" y="39045"/>
                  </a:lnTo>
                  <a:lnTo>
                    <a:pt x="139619" y="17966"/>
                  </a:lnTo>
                  <a:lnTo>
                    <a:pt x="182529" y="4644"/>
                  </a:lnTo>
                  <a:lnTo>
                    <a:pt x="228600" y="0"/>
                  </a:lnTo>
                  <a:lnTo>
                    <a:pt x="274670" y="4644"/>
                  </a:lnTo>
                  <a:lnTo>
                    <a:pt x="317580" y="17966"/>
                  </a:lnTo>
                  <a:lnTo>
                    <a:pt x="356411" y="39045"/>
                  </a:lnTo>
                  <a:lnTo>
                    <a:pt x="390244" y="66960"/>
                  </a:lnTo>
                  <a:lnTo>
                    <a:pt x="418158" y="100793"/>
                  </a:lnTo>
                  <a:lnTo>
                    <a:pt x="439235" y="139624"/>
                  </a:lnTo>
                  <a:lnTo>
                    <a:pt x="452555" y="182533"/>
                  </a:lnTo>
                  <a:lnTo>
                    <a:pt x="457200" y="228600"/>
                  </a:lnTo>
                  <a:lnTo>
                    <a:pt x="452555" y="274666"/>
                  </a:lnTo>
                  <a:lnTo>
                    <a:pt x="439235" y="317575"/>
                  </a:lnTo>
                  <a:lnTo>
                    <a:pt x="418158" y="356406"/>
                  </a:lnTo>
                  <a:lnTo>
                    <a:pt x="390244" y="390239"/>
                  </a:lnTo>
                  <a:lnTo>
                    <a:pt x="356411" y="418154"/>
                  </a:lnTo>
                  <a:lnTo>
                    <a:pt x="317580" y="439233"/>
                  </a:lnTo>
                  <a:lnTo>
                    <a:pt x="274670" y="452555"/>
                  </a:lnTo>
                  <a:lnTo>
                    <a:pt x="228600" y="457200"/>
                  </a:lnTo>
                  <a:lnTo>
                    <a:pt x="182529" y="452555"/>
                  </a:lnTo>
                  <a:lnTo>
                    <a:pt x="139619" y="439233"/>
                  </a:lnTo>
                  <a:lnTo>
                    <a:pt x="100788" y="418154"/>
                  </a:lnTo>
                  <a:lnTo>
                    <a:pt x="66955" y="390239"/>
                  </a:lnTo>
                  <a:lnTo>
                    <a:pt x="39041" y="356406"/>
                  </a:lnTo>
                  <a:lnTo>
                    <a:pt x="17964" y="317575"/>
                  </a:lnTo>
                  <a:lnTo>
                    <a:pt x="4644" y="274666"/>
                  </a:lnTo>
                  <a:lnTo>
                    <a:pt x="0" y="228600"/>
                  </a:lnTo>
                  <a:close/>
                </a:path>
              </a:pathLst>
            </a:custGeom>
            <a:ln w="38100">
              <a:solidFill>
                <a:srgbClr val="A4A4A4"/>
              </a:solidFill>
            </a:ln>
          </p:spPr>
          <p:txBody>
            <a:bodyPr wrap="square" lIns="0" tIns="0" rIns="0" bIns="0" rtlCol="0"/>
            <a:lstStyle/>
            <a:p>
              <a:endParaRPr/>
            </a:p>
          </p:txBody>
        </p:sp>
      </p:grpSp>
      <p:sp>
        <p:nvSpPr>
          <p:cNvPr id="10" name="object 10"/>
          <p:cNvSpPr txBox="1"/>
          <p:nvPr/>
        </p:nvSpPr>
        <p:spPr>
          <a:xfrm>
            <a:off x="797763" y="2610358"/>
            <a:ext cx="15303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404040"/>
                </a:solidFill>
                <a:latin typeface="Arial"/>
                <a:cs typeface="Arial"/>
              </a:rPr>
              <a:t>2</a:t>
            </a:r>
            <a:endParaRPr sz="1800">
              <a:latin typeface="Arial"/>
              <a:cs typeface="Arial"/>
            </a:endParaRPr>
          </a:p>
        </p:txBody>
      </p:sp>
      <p:grpSp>
        <p:nvGrpSpPr>
          <p:cNvPr id="11" name="object 11"/>
          <p:cNvGrpSpPr/>
          <p:nvPr/>
        </p:nvGrpSpPr>
        <p:grpSpPr>
          <a:xfrm>
            <a:off x="621791" y="3244595"/>
            <a:ext cx="495300" cy="495300"/>
            <a:chOff x="621791" y="3244595"/>
            <a:chExt cx="495300" cy="495300"/>
          </a:xfrm>
        </p:grpSpPr>
        <p:sp>
          <p:nvSpPr>
            <p:cNvPr id="12" name="object 12"/>
            <p:cNvSpPr/>
            <p:nvPr/>
          </p:nvSpPr>
          <p:spPr>
            <a:xfrm>
              <a:off x="640841" y="3263645"/>
              <a:ext cx="457200" cy="457200"/>
            </a:xfrm>
            <a:custGeom>
              <a:avLst/>
              <a:gdLst/>
              <a:ahLst/>
              <a:cxnLst/>
              <a:rect l="l" t="t" r="r" b="b"/>
              <a:pathLst>
                <a:path w="457200" h="457200">
                  <a:moveTo>
                    <a:pt x="228599" y="0"/>
                  </a:moveTo>
                  <a:lnTo>
                    <a:pt x="182529" y="4644"/>
                  </a:lnTo>
                  <a:lnTo>
                    <a:pt x="139619" y="17966"/>
                  </a:lnTo>
                  <a:lnTo>
                    <a:pt x="100788" y="39045"/>
                  </a:lnTo>
                  <a:lnTo>
                    <a:pt x="66955" y="66960"/>
                  </a:lnTo>
                  <a:lnTo>
                    <a:pt x="39041" y="100793"/>
                  </a:lnTo>
                  <a:lnTo>
                    <a:pt x="17964" y="139624"/>
                  </a:lnTo>
                  <a:lnTo>
                    <a:pt x="4644" y="182533"/>
                  </a:lnTo>
                  <a:lnTo>
                    <a:pt x="0" y="228600"/>
                  </a:lnTo>
                  <a:lnTo>
                    <a:pt x="4644" y="274666"/>
                  </a:lnTo>
                  <a:lnTo>
                    <a:pt x="17964" y="317575"/>
                  </a:lnTo>
                  <a:lnTo>
                    <a:pt x="39041" y="356406"/>
                  </a:lnTo>
                  <a:lnTo>
                    <a:pt x="66955" y="390239"/>
                  </a:lnTo>
                  <a:lnTo>
                    <a:pt x="100788" y="418154"/>
                  </a:lnTo>
                  <a:lnTo>
                    <a:pt x="139619" y="439233"/>
                  </a:lnTo>
                  <a:lnTo>
                    <a:pt x="182529" y="452555"/>
                  </a:lnTo>
                  <a:lnTo>
                    <a:pt x="228599" y="457199"/>
                  </a:lnTo>
                  <a:lnTo>
                    <a:pt x="274670" y="452555"/>
                  </a:lnTo>
                  <a:lnTo>
                    <a:pt x="317580" y="439233"/>
                  </a:lnTo>
                  <a:lnTo>
                    <a:pt x="356411" y="418154"/>
                  </a:lnTo>
                  <a:lnTo>
                    <a:pt x="390244" y="390239"/>
                  </a:lnTo>
                  <a:lnTo>
                    <a:pt x="418158" y="356406"/>
                  </a:lnTo>
                  <a:lnTo>
                    <a:pt x="439235" y="317575"/>
                  </a:lnTo>
                  <a:lnTo>
                    <a:pt x="452555" y="274666"/>
                  </a:lnTo>
                  <a:lnTo>
                    <a:pt x="457199" y="228600"/>
                  </a:lnTo>
                  <a:lnTo>
                    <a:pt x="452555" y="182533"/>
                  </a:lnTo>
                  <a:lnTo>
                    <a:pt x="439235" y="139624"/>
                  </a:lnTo>
                  <a:lnTo>
                    <a:pt x="418158" y="100793"/>
                  </a:lnTo>
                  <a:lnTo>
                    <a:pt x="390244" y="66960"/>
                  </a:lnTo>
                  <a:lnTo>
                    <a:pt x="356411" y="39045"/>
                  </a:lnTo>
                  <a:lnTo>
                    <a:pt x="317580" y="17966"/>
                  </a:lnTo>
                  <a:lnTo>
                    <a:pt x="274670" y="4644"/>
                  </a:lnTo>
                  <a:lnTo>
                    <a:pt x="228599" y="0"/>
                  </a:lnTo>
                  <a:close/>
                </a:path>
              </a:pathLst>
            </a:custGeom>
            <a:solidFill>
              <a:srgbClr val="ECECEC"/>
            </a:solidFill>
          </p:spPr>
          <p:txBody>
            <a:bodyPr wrap="square" lIns="0" tIns="0" rIns="0" bIns="0" rtlCol="0"/>
            <a:lstStyle/>
            <a:p>
              <a:endParaRPr/>
            </a:p>
          </p:txBody>
        </p:sp>
        <p:sp>
          <p:nvSpPr>
            <p:cNvPr id="13" name="object 13"/>
            <p:cNvSpPr/>
            <p:nvPr/>
          </p:nvSpPr>
          <p:spPr>
            <a:xfrm>
              <a:off x="640841" y="3263645"/>
              <a:ext cx="457200" cy="457200"/>
            </a:xfrm>
            <a:custGeom>
              <a:avLst/>
              <a:gdLst/>
              <a:ahLst/>
              <a:cxnLst/>
              <a:rect l="l" t="t" r="r" b="b"/>
              <a:pathLst>
                <a:path w="457200" h="457200">
                  <a:moveTo>
                    <a:pt x="0" y="228600"/>
                  </a:moveTo>
                  <a:lnTo>
                    <a:pt x="4644" y="182533"/>
                  </a:lnTo>
                  <a:lnTo>
                    <a:pt x="17964" y="139624"/>
                  </a:lnTo>
                  <a:lnTo>
                    <a:pt x="39041" y="100793"/>
                  </a:lnTo>
                  <a:lnTo>
                    <a:pt x="66955" y="66960"/>
                  </a:lnTo>
                  <a:lnTo>
                    <a:pt x="100788" y="39045"/>
                  </a:lnTo>
                  <a:lnTo>
                    <a:pt x="139619" y="17966"/>
                  </a:lnTo>
                  <a:lnTo>
                    <a:pt x="182529" y="4644"/>
                  </a:lnTo>
                  <a:lnTo>
                    <a:pt x="228599" y="0"/>
                  </a:lnTo>
                  <a:lnTo>
                    <a:pt x="274670" y="4644"/>
                  </a:lnTo>
                  <a:lnTo>
                    <a:pt x="317580" y="17966"/>
                  </a:lnTo>
                  <a:lnTo>
                    <a:pt x="356411" y="39045"/>
                  </a:lnTo>
                  <a:lnTo>
                    <a:pt x="390244" y="66960"/>
                  </a:lnTo>
                  <a:lnTo>
                    <a:pt x="418158" y="100793"/>
                  </a:lnTo>
                  <a:lnTo>
                    <a:pt x="439235" y="139624"/>
                  </a:lnTo>
                  <a:lnTo>
                    <a:pt x="452555" y="182533"/>
                  </a:lnTo>
                  <a:lnTo>
                    <a:pt x="457199" y="228600"/>
                  </a:lnTo>
                  <a:lnTo>
                    <a:pt x="452555" y="274666"/>
                  </a:lnTo>
                  <a:lnTo>
                    <a:pt x="439235" y="317575"/>
                  </a:lnTo>
                  <a:lnTo>
                    <a:pt x="418158" y="356406"/>
                  </a:lnTo>
                  <a:lnTo>
                    <a:pt x="390244" y="390239"/>
                  </a:lnTo>
                  <a:lnTo>
                    <a:pt x="356411" y="418154"/>
                  </a:lnTo>
                  <a:lnTo>
                    <a:pt x="317580" y="439233"/>
                  </a:lnTo>
                  <a:lnTo>
                    <a:pt x="274670" y="452555"/>
                  </a:lnTo>
                  <a:lnTo>
                    <a:pt x="228599" y="457199"/>
                  </a:lnTo>
                  <a:lnTo>
                    <a:pt x="182529" y="452555"/>
                  </a:lnTo>
                  <a:lnTo>
                    <a:pt x="139619" y="439233"/>
                  </a:lnTo>
                  <a:lnTo>
                    <a:pt x="100788" y="418154"/>
                  </a:lnTo>
                  <a:lnTo>
                    <a:pt x="66955" y="390239"/>
                  </a:lnTo>
                  <a:lnTo>
                    <a:pt x="39041" y="356406"/>
                  </a:lnTo>
                  <a:lnTo>
                    <a:pt x="17964" y="317575"/>
                  </a:lnTo>
                  <a:lnTo>
                    <a:pt x="4644" y="274666"/>
                  </a:lnTo>
                  <a:lnTo>
                    <a:pt x="0" y="228600"/>
                  </a:lnTo>
                  <a:close/>
                </a:path>
              </a:pathLst>
            </a:custGeom>
            <a:ln w="38100">
              <a:solidFill>
                <a:srgbClr val="A4A4A4"/>
              </a:solidFill>
            </a:ln>
          </p:spPr>
          <p:txBody>
            <a:bodyPr wrap="square" lIns="0" tIns="0" rIns="0" bIns="0" rtlCol="0"/>
            <a:lstStyle/>
            <a:p>
              <a:endParaRPr/>
            </a:p>
          </p:txBody>
        </p:sp>
      </p:grpSp>
      <p:sp>
        <p:nvSpPr>
          <p:cNvPr id="14" name="object 14"/>
          <p:cNvSpPr txBox="1"/>
          <p:nvPr/>
        </p:nvSpPr>
        <p:spPr>
          <a:xfrm>
            <a:off x="792581" y="3337052"/>
            <a:ext cx="15303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404040"/>
                </a:solidFill>
                <a:latin typeface="Arial"/>
                <a:cs typeface="Arial"/>
              </a:rPr>
              <a:t>3</a:t>
            </a:r>
            <a:endParaRPr sz="1800">
              <a:latin typeface="Arial"/>
              <a:cs typeface="Arial"/>
            </a:endParaRPr>
          </a:p>
        </p:txBody>
      </p:sp>
      <p:grpSp>
        <p:nvGrpSpPr>
          <p:cNvPr id="15" name="object 15"/>
          <p:cNvGrpSpPr/>
          <p:nvPr/>
        </p:nvGrpSpPr>
        <p:grpSpPr>
          <a:xfrm>
            <a:off x="621791" y="4507991"/>
            <a:ext cx="495300" cy="495300"/>
            <a:chOff x="621791" y="4507991"/>
            <a:chExt cx="495300" cy="495300"/>
          </a:xfrm>
        </p:grpSpPr>
        <p:sp>
          <p:nvSpPr>
            <p:cNvPr id="16" name="object 16"/>
            <p:cNvSpPr/>
            <p:nvPr/>
          </p:nvSpPr>
          <p:spPr>
            <a:xfrm>
              <a:off x="640841" y="4527041"/>
              <a:ext cx="457200" cy="457200"/>
            </a:xfrm>
            <a:custGeom>
              <a:avLst/>
              <a:gdLst/>
              <a:ahLst/>
              <a:cxnLst/>
              <a:rect l="l" t="t" r="r" b="b"/>
              <a:pathLst>
                <a:path w="457200" h="457200">
                  <a:moveTo>
                    <a:pt x="228599" y="0"/>
                  </a:moveTo>
                  <a:lnTo>
                    <a:pt x="182529" y="4644"/>
                  </a:lnTo>
                  <a:lnTo>
                    <a:pt x="139619" y="17966"/>
                  </a:lnTo>
                  <a:lnTo>
                    <a:pt x="100788" y="39045"/>
                  </a:lnTo>
                  <a:lnTo>
                    <a:pt x="66955" y="66960"/>
                  </a:lnTo>
                  <a:lnTo>
                    <a:pt x="39041" y="100793"/>
                  </a:lnTo>
                  <a:lnTo>
                    <a:pt x="17964" y="139624"/>
                  </a:lnTo>
                  <a:lnTo>
                    <a:pt x="4644" y="182533"/>
                  </a:lnTo>
                  <a:lnTo>
                    <a:pt x="0" y="228599"/>
                  </a:lnTo>
                  <a:lnTo>
                    <a:pt x="4644" y="274666"/>
                  </a:lnTo>
                  <a:lnTo>
                    <a:pt x="17964" y="317575"/>
                  </a:lnTo>
                  <a:lnTo>
                    <a:pt x="39041" y="356406"/>
                  </a:lnTo>
                  <a:lnTo>
                    <a:pt x="66955" y="390239"/>
                  </a:lnTo>
                  <a:lnTo>
                    <a:pt x="100788" y="418154"/>
                  </a:lnTo>
                  <a:lnTo>
                    <a:pt x="139619" y="439233"/>
                  </a:lnTo>
                  <a:lnTo>
                    <a:pt x="182529" y="452555"/>
                  </a:lnTo>
                  <a:lnTo>
                    <a:pt x="228599" y="457199"/>
                  </a:lnTo>
                  <a:lnTo>
                    <a:pt x="274670" y="452555"/>
                  </a:lnTo>
                  <a:lnTo>
                    <a:pt x="317580" y="439233"/>
                  </a:lnTo>
                  <a:lnTo>
                    <a:pt x="356411" y="418154"/>
                  </a:lnTo>
                  <a:lnTo>
                    <a:pt x="390244" y="390239"/>
                  </a:lnTo>
                  <a:lnTo>
                    <a:pt x="418158" y="356406"/>
                  </a:lnTo>
                  <a:lnTo>
                    <a:pt x="439235" y="317575"/>
                  </a:lnTo>
                  <a:lnTo>
                    <a:pt x="452555" y="274666"/>
                  </a:lnTo>
                  <a:lnTo>
                    <a:pt x="457199" y="228599"/>
                  </a:lnTo>
                  <a:lnTo>
                    <a:pt x="452555" y="182533"/>
                  </a:lnTo>
                  <a:lnTo>
                    <a:pt x="439235" y="139624"/>
                  </a:lnTo>
                  <a:lnTo>
                    <a:pt x="418158" y="100793"/>
                  </a:lnTo>
                  <a:lnTo>
                    <a:pt x="390244" y="66960"/>
                  </a:lnTo>
                  <a:lnTo>
                    <a:pt x="356411" y="39045"/>
                  </a:lnTo>
                  <a:lnTo>
                    <a:pt x="317580" y="17966"/>
                  </a:lnTo>
                  <a:lnTo>
                    <a:pt x="274670" y="4644"/>
                  </a:lnTo>
                  <a:lnTo>
                    <a:pt x="228599" y="0"/>
                  </a:lnTo>
                  <a:close/>
                </a:path>
              </a:pathLst>
            </a:custGeom>
            <a:solidFill>
              <a:srgbClr val="ECECEC"/>
            </a:solidFill>
          </p:spPr>
          <p:txBody>
            <a:bodyPr wrap="square" lIns="0" tIns="0" rIns="0" bIns="0" rtlCol="0"/>
            <a:lstStyle/>
            <a:p>
              <a:endParaRPr/>
            </a:p>
          </p:txBody>
        </p:sp>
        <p:sp>
          <p:nvSpPr>
            <p:cNvPr id="17" name="object 17"/>
            <p:cNvSpPr/>
            <p:nvPr/>
          </p:nvSpPr>
          <p:spPr>
            <a:xfrm>
              <a:off x="640841" y="4527041"/>
              <a:ext cx="457200" cy="457200"/>
            </a:xfrm>
            <a:custGeom>
              <a:avLst/>
              <a:gdLst/>
              <a:ahLst/>
              <a:cxnLst/>
              <a:rect l="l" t="t" r="r" b="b"/>
              <a:pathLst>
                <a:path w="457200" h="457200">
                  <a:moveTo>
                    <a:pt x="0" y="228599"/>
                  </a:moveTo>
                  <a:lnTo>
                    <a:pt x="4644" y="182533"/>
                  </a:lnTo>
                  <a:lnTo>
                    <a:pt x="17964" y="139624"/>
                  </a:lnTo>
                  <a:lnTo>
                    <a:pt x="39041" y="100793"/>
                  </a:lnTo>
                  <a:lnTo>
                    <a:pt x="66955" y="66960"/>
                  </a:lnTo>
                  <a:lnTo>
                    <a:pt x="100788" y="39045"/>
                  </a:lnTo>
                  <a:lnTo>
                    <a:pt x="139619" y="17966"/>
                  </a:lnTo>
                  <a:lnTo>
                    <a:pt x="182529" y="4644"/>
                  </a:lnTo>
                  <a:lnTo>
                    <a:pt x="228599" y="0"/>
                  </a:lnTo>
                  <a:lnTo>
                    <a:pt x="274670" y="4644"/>
                  </a:lnTo>
                  <a:lnTo>
                    <a:pt x="317580" y="17966"/>
                  </a:lnTo>
                  <a:lnTo>
                    <a:pt x="356411" y="39045"/>
                  </a:lnTo>
                  <a:lnTo>
                    <a:pt x="390244" y="66960"/>
                  </a:lnTo>
                  <a:lnTo>
                    <a:pt x="418158" y="100793"/>
                  </a:lnTo>
                  <a:lnTo>
                    <a:pt x="439235" y="139624"/>
                  </a:lnTo>
                  <a:lnTo>
                    <a:pt x="452555" y="182533"/>
                  </a:lnTo>
                  <a:lnTo>
                    <a:pt x="457199" y="228599"/>
                  </a:lnTo>
                  <a:lnTo>
                    <a:pt x="452555" y="274666"/>
                  </a:lnTo>
                  <a:lnTo>
                    <a:pt x="439235" y="317575"/>
                  </a:lnTo>
                  <a:lnTo>
                    <a:pt x="418158" y="356406"/>
                  </a:lnTo>
                  <a:lnTo>
                    <a:pt x="390244" y="390239"/>
                  </a:lnTo>
                  <a:lnTo>
                    <a:pt x="356411" y="418154"/>
                  </a:lnTo>
                  <a:lnTo>
                    <a:pt x="317580" y="439233"/>
                  </a:lnTo>
                  <a:lnTo>
                    <a:pt x="274670" y="452555"/>
                  </a:lnTo>
                  <a:lnTo>
                    <a:pt x="228599" y="457199"/>
                  </a:lnTo>
                  <a:lnTo>
                    <a:pt x="182529" y="452555"/>
                  </a:lnTo>
                  <a:lnTo>
                    <a:pt x="139619" y="439233"/>
                  </a:lnTo>
                  <a:lnTo>
                    <a:pt x="100788" y="418154"/>
                  </a:lnTo>
                  <a:lnTo>
                    <a:pt x="66955" y="390239"/>
                  </a:lnTo>
                  <a:lnTo>
                    <a:pt x="39041" y="356406"/>
                  </a:lnTo>
                  <a:lnTo>
                    <a:pt x="17964" y="317575"/>
                  </a:lnTo>
                  <a:lnTo>
                    <a:pt x="4644" y="274666"/>
                  </a:lnTo>
                  <a:lnTo>
                    <a:pt x="0" y="228599"/>
                  </a:lnTo>
                  <a:close/>
                </a:path>
              </a:pathLst>
            </a:custGeom>
            <a:ln w="38100">
              <a:solidFill>
                <a:srgbClr val="A4A4A4"/>
              </a:solidFill>
            </a:ln>
          </p:spPr>
          <p:txBody>
            <a:bodyPr wrap="square" lIns="0" tIns="0" rIns="0" bIns="0" rtlCol="0"/>
            <a:lstStyle/>
            <a:p>
              <a:endParaRPr/>
            </a:p>
          </p:txBody>
        </p:sp>
      </p:grpSp>
      <p:sp>
        <p:nvSpPr>
          <p:cNvPr id="18" name="object 18"/>
          <p:cNvSpPr txBox="1"/>
          <p:nvPr/>
        </p:nvSpPr>
        <p:spPr>
          <a:xfrm>
            <a:off x="792581" y="4599558"/>
            <a:ext cx="15303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404040"/>
                </a:solidFill>
                <a:latin typeface="Arial"/>
                <a:cs typeface="Arial"/>
              </a:rPr>
              <a:t>4</a:t>
            </a:r>
            <a:endParaRPr sz="1800">
              <a:latin typeface="Arial"/>
              <a:cs typeface="Arial"/>
            </a:endParaRPr>
          </a:p>
        </p:txBody>
      </p:sp>
      <p:sp>
        <p:nvSpPr>
          <p:cNvPr id="19" name="object 19"/>
          <p:cNvSpPr txBox="1"/>
          <p:nvPr/>
        </p:nvSpPr>
        <p:spPr>
          <a:xfrm>
            <a:off x="1373886" y="4450207"/>
            <a:ext cx="4406265" cy="2197735"/>
          </a:xfrm>
          <a:prstGeom prst="rect">
            <a:avLst/>
          </a:prstGeom>
        </p:spPr>
        <p:txBody>
          <a:bodyPr vert="horz" wrap="square" lIns="0" tIns="10160" rIns="0" bIns="0" rtlCol="0">
            <a:spAutoFit/>
          </a:bodyPr>
          <a:lstStyle/>
          <a:p>
            <a:pPr marL="12700" marR="5080">
              <a:lnSpc>
                <a:spcPct val="100400"/>
              </a:lnSpc>
              <a:spcBef>
                <a:spcPts val="80"/>
              </a:spcBef>
            </a:pPr>
            <a:r>
              <a:rPr sz="2800" b="1" spc="-5" dirty="0">
                <a:solidFill>
                  <a:srgbClr val="4471C4"/>
                </a:solidFill>
                <a:latin typeface="Calibri"/>
                <a:cs typeface="Calibri"/>
              </a:rPr>
              <a:t>$56.27B</a:t>
            </a:r>
            <a:r>
              <a:rPr sz="2800" b="1" spc="45" dirty="0">
                <a:solidFill>
                  <a:srgbClr val="4471C4"/>
                </a:solidFill>
                <a:latin typeface="Calibri"/>
                <a:cs typeface="Calibri"/>
              </a:rPr>
              <a:t> </a:t>
            </a:r>
            <a:r>
              <a:rPr sz="2400" b="1" spc="-10" dirty="0">
                <a:latin typeface="Calibri"/>
                <a:cs typeface="Calibri"/>
              </a:rPr>
              <a:t>Assistance</a:t>
            </a:r>
            <a:r>
              <a:rPr sz="2400" b="1" spc="-5" dirty="0">
                <a:latin typeface="Calibri"/>
                <a:cs typeface="Calibri"/>
              </a:rPr>
              <a:t> </a:t>
            </a:r>
            <a:r>
              <a:rPr sz="2400" b="1" spc="-15" dirty="0">
                <a:latin typeface="Calibri"/>
                <a:cs typeface="Calibri"/>
              </a:rPr>
              <a:t>to</a:t>
            </a:r>
            <a:r>
              <a:rPr sz="2400" b="1" spc="-10" dirty="0">
                <a:latin typeface="Calibri"/>
                <a:cs typeface="Calibri"/>
              </a:rPr>
              <a:t> </a:t>
            </a:r>
            <a:r>
              <a:rPr sz="2400" b="1" spc="-5" dirty="0">
                <a:latin typeface="Calibri"/>
                <a:cs typeface="Calibri"/>
              </a:rPr>
              <a:t>Individuals </a:t>
            </a:r>
            <a:r>
              <a:rPr sz="2400" b="1" spc="-525" dirty="0">
                <a:latin typeface="Calibri"/>
                <a:cs typeface="Calibri"/>
              </a:rPr>
              <a:t> </a:t>
            </a:r>
            <a:r>
              <a:rPr sz="2400" b="1" dirty="0">
                <a:latin typeface="Calibri"/>
                <a:cs typeface="Calibri"/>
              </a:rPr>
              <a:t>&amp;</a:t>
            </a:r>
            <a:r>
              <a:rPr sz="2400" b="1" spc="-20" dirty="0">
                <a:latin typeface="Calibri"/>
                <a:cs typeface="Calibri"/>
              </a:rPr>
              <a:t> </a:t>
            </a:r>
            <a:r>
              <a:rPr sz="2400" b="1" spc="-10" dirty="0">
                <a:latin typeface="Calibri"/>
                <a:cs typeface="Calibri"/>
              </a:rPr>
              <a:t>Families</a:t>
            </a:r>
            <a:r>
              <a:rPr sz="2400" b="1" spc="-15" dirty="0">
                <a:latin typeface="Calibri"/>
                <a:cs typeface="Calibri"/>
              </a:rPr>
              <a:t> </a:t>
            </a:r>
            <a:r>
              <a:rPr sz="1800" spc="-45" dirty="0">
                <a:latin typeface="Calibri"/>
                <a:cs typeface="Calibri"/>
              </a:rPr>
              <a:t>(SNAP,</a:t>
            </a:r>
            <a:r>
              <a:rPr sz="1800" spc="5" dirty="0">
                <a:latin typeface="Calibri"/>
                <a:cs typeface="Calibri"/>
              </a:rPr>
              <a:t> </a:t>
            </a:r>
            <a:r>
              <a:rPr sz="1800" spc="-60" dirty="0">
                <a:latin typeface="Calibri"/>
                <a:cs typeface="Calibri"/>
              </a:rPr>
              <a:t>EBT,</a:t>
            </a:r>
            <a:r>
              <a:rPr sz="1800" spc="-25" dirty="0">
                <a:latin typeface="Calibri"/>
                <a:cs typeface="Calibri"/>
              </a:rPr>
              <a:t> </a:t>
            </a:r>
            <a:r>
              <a:rPr sz="1800" spc="-5" dirty="0">
                <a:latin typeface="Calibri"/>
                <a:cs typeface="Calibri"/>
              </a:rPr>
              <a:t>WIC,</a:t>
            </a:r>
            <a:r>
              <a:rPr sz="1800" spc="15" dirty="0">
                <a:latin typeface="Calibri"/>
                <a:cs typeface="Calibri"/>
              </a:rPr>
              <a:t> </a:t>
            </a:r>
            <a:r>
              <a:rPr sz="1800" spc="-5" dirty="0">
                <a:latin typeface="Calibri"/>
                <a:cs typeface="Calibri"/>
              </a:rPr>
              <a:t>Nutrition </a:t>
            </a:r>
            <a:r>
              <a:rPr sz="1800" dirty="0">
                <a:latin typeface="Calibri"/>
                <a:cs typeface="Calibri"/>
              </a:rPr>
              <a:t> </a:t>
            </a:r>
            <a:r>
              <a:rPr sz="1800" spc="-10" dirty="0">
                <a:latin typeface="Calibri"/>
                <a:cs typeface="Calibri"/>
              </a:rPr>
              <a:t>Assistance,</a:t>
            </a:r>
            <a:r>
              <a:rPr sz="1800" spc="-5" dirty="0">
                <a:latin typeface="Calibri"/>
                <a:cs typeface="Calibri"/>
              </a:rPr>
              <a:t> IDEA,</a:t>
            </a:r>
            <a:r>
              <a:rPr sz="1800" spc="5" dirty="0">
                <a:latin typeface="Calibri"/>
                <a:cs typeface="Calibri"/>
              </a:rPr>
              <a:t> </a:t>
            </a:r>
            <a:r>
              <a:rPr sz="1800" spc="-25" dirty="0">
                <a:latin typeface="Calibri"/>
                <a:cs typeface="Calibri"/>
              </a:rPr>
              <a:t>Veterans</a:t>
            </a:r>
            <a:r>
              <a:rPr sz="1800" spc="5" dirty="0">
                <a:latin typeface="Calibri"/>
                <a:cs typeface="Calibri"/>
              </a:rPr>
              <a:t> </a:t>
            </a:r>
            <a:r>
              <a:rPr sz="1800" spc="-15" dirty="0">
                <a:latin typeface="Calibri"/>
                <a:cs typeface="Calibri"/>
              </a:rPr>
              <a:t>Affairs,</a:t>
            </a:r>
            <a:r>
              <a:rPr sz="1800" spc="-5" dirty="0">
                <a:latin typeface="Calibri"/>
                <a:cs typeface="Calibri"/>
              </a:rPr>
              <a:t> </a:t>
            </a:r>
            <a:r>
              <a:rPr sz="1800" spc="-10" dirty="0">
                <a:latin typeface="Calibri"/>
                <a:cs typeface="Calibri"/>
              </a:rPr>
              <a:t>Family </a:t>
            </a:r>
            <a:r>
              <a:rPr sz="1800" spc="-5" dirty="0">
                <a:latin typeface="Calibri"/>
                <a:cs typeface="Calibri"/>
              </a:rPr>
              <a:t> Violence</a:t>
            </a:r>
            <a:r>
              <a:rPr sz="1800" spc="25" dirty="0">
                <a:latin typeface="Calibri"/>
                <a:cs typeface="Calibri"/>
              </a:rPr>
              <a:t> </a:t>
            </a:r>
            <a:r>
              <a:rPr sz="1800" spc="-10" dirty="0">
                <a:latin typeface="Calibri"/>
                <a:cs typeface="Calibri"/>
              </a:rPr>
              <a:t>Prevention,</a:t>
            </a:r>
            <a:r>
              <a:rPr sz="1800" spc="15" dirty="0">
                <a:latin typeface="Calibri"/>
                <a:cs typeface="Calibri"/>
              </a:rPr>
              <a:t> </a:t>
            </a:r>
            <a:r>
              <a:rPr sz="1800" spc="-10" dirty="0">
                <a:latin typeface="Calibri"/>
                <a:cs typeface="Calibri"/>
              </a:rPr>
              <a:t>Pandemic</a:t>
            </a:r>
            <a:r>
              <a:rPr sz="1800" spc="5" dirty="0">
                <a:latin typeface="Calibri"/>
                <a:cs typeface="Calibri"/>
              </a:rPr>
              <a:t> </a:t>
            </a:r>
            <a:r>
              <a:rPr sz="1800" spc="-10" dirty="0">
                <a:latin typeface="Calibri"/>
                <a:cs typeface="Calibri"/>
              </a:rPr>
              <a:t>Emergency </a:t>
            </a:r>
            <a:r>
              <a:rPr sz="1800" spc="-5" dirty="0">
                <a:latin typeface="Calibri"/>
                <a:cs typeface="Calibri"/>
              </a:rPr>
              <a:t> </a:t>
            </a:r>
            <a:r>
              <a:rPr sz="1800" spc="-10" dirty="0">
                <a:latin typeface="Calibri"/>
                <a:cs typeface="Calibri"/>
              </a:rPr>
              <a:t>Assistance, </a:t>
            </a:r>
            <a:r>
              <a:rPr sz="1800" spc="-5" dirty="0">
                <a:latin typeface="Calibri"/>
                <a:cs typeface="Calibri"/>
              </a:rPr>
              <a:t>OAA, Elder</a:t>
            </a:r>
            <a:r>
              <a:rPr sz="1800" spc="5" dirty="0">
                <a:latin typeface="Calibri"/>
                <a:cs typeface="Calibri"/>
              </a:rPr>
              <a:t> </a:t>
            </a:r>
            <a:r>
              <a:rPr sz="1800" spc="-5" dirty="0">
                <a:latin typeface="Calibri"/>
                <a:cs typeface="Calibri"/>
              </a:rPr>
              <a:t>Justice</a:t>
            </a:r>
            <a:r>
              <a:rPr sz="1800" spc="10" dirty="0">
                <a:latin typeface="Calibri"/>
                <a:cs typeface="Calibri"/>
              </a:rPr>
              <a:t> </a:t>
            </a:r>
            <a:r>
              <a:rPr sz="1800" spc="-5" dirty="0">
                <a:latin typeface="Calibri"/>
                <a:cs typeface="Calibri"/>
              </a:rPr>
              <a:t>Act,</a:t>
            </a:r>
            <a:r>
              <a:rPr sz="1800" spc="5" dirty="0">
                <a:latin typeface="Calibri"/>
                <a:cs typeface="Calibri"/>
              </a:rPr>
              <a:t> </a:t>
            </a:r>
            <a:r>
              <a:rPr sz="1800" spc="-15" dirty="0">
                <a:latin typeface="Calibri"/>
                <a:cs typeface="Calibri"/>
              </a:rPr>
              <a:t>Rental </a:t>
            </a:r>
            <a:r>
              <a:rPr sz="1800" spc="-10" dirty="0">
                <a:latin typeface="Calibri"/>
                <a:cs typeface="Calibri"/>
              </a:rPr>
              <a:t> Assistance,</a:t>
            </a:r>
            <a:r>
              <a:rPr sz="1800" spc="-5" dirty="0">
                <a:latin typeface="Calibri"/>
                <a:cs typeface="Calibri"/>
              </a:rPr>
              <a:t> Homelessness</a:t>
            </a:r>
            <a:r>
              <a:rPr sz="1800" spc="-10" dirty="0">
                <a:latin typeface="Calibri"/>
                <a:cs typeface="Calibri"/>
              </a:rPr>
              <a:t> Assistance, </a:t>
            </a:r>
            <a:r>
              <a:rPr sz="1800" spc="-5" dirty="0">
                <a:latin typeface="Calibri"/>
                <a:cs typeface="Calibri"/>
              </a:rPr>
              <a:t> Homeowner</a:t>
            </a:r>
            <a:r>
              <a:rPr sz="1800" spc="20" dirty="0">
                <a:latin typeface="Calibri"/>
                <a:cs typeface="Calibri"/>
              </a:rPr>
              <a:t> </a:t>
            </a:r>
            <a:r>
              <a:rPr sz="1800" spc="-10" dirty="0">
                <a:latin typeface="Calibri"/>
                <a:cs typeface="Calibri"/>
              </a:rPr>
              <a:t>Assistance,</a:t>
            </a:r>
            <a:r>
              <a:rPr sz="1800" dirty="0">
                <a:latin typeface="Calibri"/>
                <a:cs typeface="Calibri"/>
              </a:rPr>
              <a:t> </a:t>
            </a:r>
            <a:r>
              <a:rPr sz="1800" spc="-15" dirty="0">
                <a:latin typeface="Calibri"/>
                <a:cs typeface="Calibri"/>
              </a:rPr>
              <a:t>Rural</a:t>
            </a:r>
            <a:r>
              <a:rPr sz="1800" spc="5" dirty="0">
                <a:latin typeface="Calibri"/>
                <a:cs typeface="Calibri"/>
              </a:rPr>
              <a:t> </a:t>
            </a:r>
            <a:r>
              <a:rPr sz="1800" spc="-5" dirty="0">
                <a:latin typeface="Calibri"/>
                <a:cs typeface="Calibri"/>
              </a:rPr>
              <a:t>Housing,</a:t>
            </a:r>
            <a:r>
              <a:rPr sz="1800" spc="10" dirty="0">
                <a:latin typeface="Calibri"/>
                <a:cs typeface="Calibri"/>
              </a:rPr>
              <a:t> </a:t>
            </a:r>
            <a:r>
              <a:rPr sz="1800" spc="-15" dirty="0">
                <a:latin typeface="Calibri"/>
                <a:cs typeface="Calibri"/>
              </a:rPr>
              <a:t>etc.)</a:t>
            </a:r>
            <a:endParaRPr sz="1800">
              <a:latin typeface="Calibri"/>
              <a:cs typeface="Calibri"/>
            </a:endParaRPr>
          </a:p>
        </p:txBody>
      </p:sp>
      <p:grpSp>
        <p:nvGrpSpPr>
          <p:cNvPr id="20" name="object 20"/>
          <p:cNvGrpSpPr/>
          <p:nvPr/>
        </p:nvGrpSpPr>
        <p:grpSpPr>
          <a:xfrm>
            <a:off x="6216396" y="1719072"/>
            <a:ext cx="495300" cy="495300"/>
            <a:chOff x="6216396" y="1719072"/>
            <a:chExt cx="495300" cy="495300"/>
          </a:xfrm>
        </p:grpSpPr>
        <p:sp>
          <p:nvSpPr>
            <p:cNvPr id="21" name="object 21"/>
            <p:cNvSpPr/>
            <p:nvPr/>
          </p:nvSpPr>
          <p:spPr>
            <a:xfrm>
              <a:off x="6235446" y="1738122"/>
              <a:ext cx="457200" cy="457200"/>
            </a:xfrm>
            <a:custGeom>
              <a:avLst/>
              <a:gdLst/>
              <a:ahLst/>
              <a:cxnLst/>
              <a:rect l="l" t="t" r="r" b="b"/>
              <a:pathLst>
                <a:path w="457200" h="457200">
                  <a:moveTo>
                    <a:pt x="228600" y="0"/>
                  </a:moveTo>
                  <a:lnTo>
                    <a:pt x="182533" y="4644"/>
                  </a:lnTo>
                  <a:lnTo>
                    <a:pt x="139624" y="17966"/>
                  </a:lnTo>
                  <a:lnTo>
                    <a:pt x="100793" y="39045"/>
                  </a:lnTo>
                  <a:lnTo>
                    <a:pt x="66960" y="66960"/>
                  </a:lnTo>
                  <a:lnTo>
                    <a:pt x="39045" y="100793"/>
                  </a:lnTo>
                  <a:lnTo>
                    <a:pt x="17966" y="139624"/>
                  </a:lnTo>
                  <a:lnTo>
                    <a:pt x="4644" y="182533"/>
                  </a:lnTo>
                  <a:lnTo>
                    <a:pt x="0" y="228600"/>
                  </a:lnTo>
                  <a:lnTo>
                    <a:pt x="4644" y="274666"/>
                  </a:lnTo>
                  <a:lnTo>
                    <a:pt x="17966" y="317575"/>
                  </a:lnTo>
                  <a:lnTo>
                    <a:pt x="39045" y="356406"/>
                  </a:lnTo>
                  <a:lnTo>
                    <a:pt x="66960" y="390239"/>
                  </a:lnTo>
                  <a:lnTo>
                    <a:pt x="100793" y="418154"/>
                  </a:lnTo>
                  <a:lnTo>
                    <a:pt x="139624" y="439233"/>
                  </a:lnTo>
                  <a:lnTo>
                    <a:pt x="182533" y="452555"/>
                  </a:lnTo>
                  <a:lnTo>
                    <a:pt x="228600" y="457200"/>
                  </a:lnTo>
                  <a:lnTo>
                    <a:pt x="274666" y="452555"/>
                  </a:lnTo>
                  <a:lnTo>
                    <a:pt x="317575" y="439233"/>
                  </a:lnTo>
                  <a:lnTo>
                    <a:pt x="356406" y="418154"/>
                  </a:lnTo>
                  <a:lnTo>
                    <a:pt x="390239" y="390239"/>
                  </a:lnTo>
                  <a:lnTo>
                    <a:pt x="418154" y="356406"/>
                  </a:lnTo>
                  <a:lnTo>
                    <a:pt x="439233" y="317575"/>
                  </a:lnTo>
                  <a:lnTo>
                    <a:pt x="452555" y="274666"/>
                  </a:lnTo>
                  <a:lnTo>
                    <a:pt x="457200" y="228600"/>
                  </a:lnTo>
                  <a:lnTo>
                    <a:pt x="452555" y="182533"/>
                  </a:lnTo>
                  <a:lnTo>
                    <a:pt x="439233" y="139624"/>
                  </a:lnTo>
                  <a:lnTo>
                    <a:pt x="418154" y="100793"/>
                  </a:lnTo>
                  <a:lnTo>
                    <a:pt x="390239" y="66960"/>
                  </a:lnTo>
                  <a:lnTo>
                    <a:pt x="356406" y="39045"/>
                  </a:lnTo>
                  <a:lnTo>
                    <a:pt x="317575" y="17966"/>
                  </a:lnTo>
                  <a:lnTo>
                    <a:pt x="274666" y="4644"/>
                  </a:lnTo>
                  <a:lnTo>
                    <a:pt x="228600" y="0"/>
                  </a:lnTo>
                  <a:close/>
                </a:path>
              </a:pathLst>
            </a:custGeom>
            <a:solidFill>
              <a:srgbClr val="ECECEC"/>
            </a:solidFill>
          </p:spPr>
          <p:txBody>
            <a:bodyPr wrap="square" lIns="0" tIns="0" rIns="0" bIns="0" rtlCol="0"/>
            <a:lstStyle/>
            <a:p>
              <a:endParaRPr/>
            </a:p>
          </p:txBody>
        </p:sp>
        <p:sp>
          <p:nvSpPr>
            <p:cNvPr id="22" name="object 22"/>
            <p:cNvSpPr/>
            <p:nvPr/>
          </p:nvSpPr>
          <p:spPr>
            <a:xfrm>
              <a:off x="6235446" y="1738122"/>
              <a:ext cx="457200" cy="457200"/>
            </a:xfrm>
            <a:custGeom>
              <a:avLst/>
              <a:gdLst/>
              <a:ahLst/>
              <a:cxnLst/>
              <a:rect l="l" t="t" r="r" b="b"/>
              <a:pathLst>
                <a:path w="457200" h="457200">
                  <a:moveTo>
                    <a:pt x="0" y="228600"/>
                  </a:moveTo>
                  <a:lnTo>
                    <a:pt x="4644" y="182533"/>
                  </a:lnTo>
                  <a:lnTo>
                    <a:pt x="17966" y="139624"/>
                  </a:lnTo>
                  <a:lnTo>
                    <a:pt x="39045" y="100793"/>
                  </a:lnTo>
                  <a:lnTo>
                    <a:pt x="66960" y="66960"/>
                  </a:lnTo>
                  <a:lnTo>
                    <a:pt x="100793" y="39045"/>
                  </a:lnTo>
                  <a:lnTo>
                    <a:pt x="139624" y="17966"/>
                  </a:lnTo>
                  <a:lnTo>
                    <a:pt x="182533" y="4644"/>
                  </a:lnTo>
                  <a:lnTo>
                    <a:pt x="228600" y="0"/>
                  </a:lnTo>
                  <a:lnTo>
                    <a:pt x="274666" y="4644"/>
                  </a:lnTo>
                  <a:lnTo>
                    <a:pt x="317575" y="17966"/>
                  </a:lnTo>
                  <a:lnTo>
                    <a:pt x="356406" y="39045"/>
                  </a:lnTo>
                  <a:lnTo>
                    <a:pt x="390239" y="66960"/>
                  </a:lnTo>
                  <a:lnTo>
                    <a:pt x="418154" y="100793"/>
                  </a:lnTo>
                  <a:lnTo>
                    <a:pt x="439233" y="139624"/>
                  </a:lnTo>
                  <a:lnTo>
                    <a:pt x="452555" y="182533"/>
                  </a:lnTo>
                  <a:lnTo>
                    <a:pt x="457200" y="228600"/>
                  </a:lnTo>
                  <a:lnTo>
                    <a:pt x="452555" y="274666"/>
                  </a:lnTo>
                  <a:lnTo>
                    <a:pt x="439233" y="317575"/>
                  </a:lnTo>
                  <a:lnTo>
                    <a:pt x="418154" y="356406"/>
                  </a:lnTo>
                  <a:lnTo>
                    <a:pt x="390239" y="390239"/>
                  </a:lnTo>
                  <a:lnTo>
                    <a:pt x="356406" y="418154"/>
                  </a:lnTo>
                  <a:lnTo>
                    <a:pt x="317575" y="439233"/>
                  </a:lnTo>
                  <a:lnTo>
                    <a:pt x="274666" y="452555"/>
                  </a:lnTo>
                  <a:lnTo>
                    <a:pt x="228600" y="457200"/>
                  </a:lnTo>
                  <a:lnTo>
                    <a:pt x="182533" y="452555"/>
                  </a:lnTo>
                  <a:lnTo>
                    <a:pt x="139624" y="439233"/>
                  </a:lnTo>
                  <a:lnTo>
                    <a:pt x="100793" y="418154"/>
                  </a:lnTo>
                  <a:lnTo>
                    <a:pt x="66960" y="390239"/>
                  </a:lnTo>
                  <a:lnTo>
                    <a:pt x="39045" y="356406"/>
                  </a:lnTo>
                  <a:lnTo>
                    <a:pt x="17966" y="317575"/>
                  </a:lnTo>
                  <a:lnTo>
                    <a:pt x="4644" y="274666"/>
                  </a:lnTo>
                  <a:lnTo>
                    <a:pt x="0" y="228600"/>
                  </a:lnTo>
                  <a:close/>
                </a:path>
              </a:pathLst>
            </a:custGeom>
            <a:ln w="38100">
              <a:solidFill>
                <a:srgbClr val="A4A4A4"/>
              </a:solidFill>
            </a:ln>
          </p:spPr>
          <p:txBody>
            <a:bodyPr wrap="square" lIns="0" tIns="0" rIns="0" bIns="0" rtlCol="0"/>
            <a:lstStyle/>
            <a:p>
              <a:endParaRPr/>
            </a:p>
          </p:txBody>
        </p:sp>
      </p:grpSp>
      <p:sp>
        <p:nvSpPr>
          <p:cNvPr id="23" name="object 23"/>
          <p:cNvSpPr txBox="1"/>
          <p:nvPr/>
        </p:nvSpPr>
        <p:spPr>
          <a:xfrm>
            <a:off x="6387210" y="1810003"/>
            <a:ext cx="15303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404040"/>
                </a:solidFill>
                <a:latin typeface="Arial"/>
                <a:cs typeface="Arial"/>
              </a:rPr>
              <a:t>5</a:t>
            </a:r>
            <a:endParaRPr sz="1800">
              <a:latin typeface="Arial"/>
              <a:cs typeface="Arial"/>
            </a:endParaRPr>
          </a:p>
        </p:txBody>
      </p:sp>
      <p:grpSp>
        <p:nvGrpSpPr>
          <p:cNvPr id="24" name="object 24"/>
          <p:cNvGrpSpPr/>
          <p:nvPr/>
        </p:nvGrpSpPr>
        <p:grpSpPr>
          <a:xfrm>
            <a:off x="6216396" y="2804160"/>
            <a:ext cx="495300" cy="495300"/>
            <a:chOff x="6216396" y="2804160"/>
            <a:chExt cx="495300" cy="495300"/>
          </a:xfrm>
        </p:grpSpPr>
        <p:sp>
          <p:nvSpPr>
            <p:cNvPr id="25" name="object 25"/>
            <p:cNvSpPr/>
            <p:nvPr/>
          </p:nvSpPr>
          <p:spPr>
            <a:xfrm>
              <a:off x="6235446" y="2823210"/>
              <a:ext cx="457200" cy="457200"/>
            </a:xfrm>
            <a:custGeom>
              <a:avLst/>
              <a:gdLst/>
              <a:ahLst/>
              <a:cxnLst/>
              <a:rect l="l" t="t" r="r" b="b"/>
              <a:pathLst>
                <a:path w="457200" h="457200">
                  <a:moveTo>
                    <a:pt x="228600" y="0"/>
                  </a:moveTo>
                  <a:lnTo>
                    <a:pt x="182533" y="4644"/>
                  </a:lnTo>
                  <a:lnTo>
                    <a:pt x="139624" y="17966"/>
                  </a:lnTo>
                  <a:lnTo>
                    <a:pt x="100793" y="39045"/>
                  </a:lnTo>
                  <a:lnTo>
                    <a:pt x="66960" y="66960"/>
                  </a:lnTo>
                  <a:lnTo>
                    <a:pt x="39045" y="100793"/>
                  </a:lnTo>
                  <a:lnTo>
                    <a:pt x="17966" y="139624"/>
                  </a:lnTo>
                  <a:lnTo>
                    <a:pt x="4644" y="182533"/>
                  </a:lnTo>
                  <a:lnTo>
                    <a:pt x="0" y="228600"/>
                  </a:lnTo>
                  <a:lnTo>
                    <a:pt x="4644" y="274666"/>
                  </a:lnTo>
                  <a:lnTo>
                    <a:pt x="17966" y="317575"/>
                  </a:lnTo>
                  <a:lnTo>
                    <a:pt x="39045" y="356406"/>
                  </a:lnTo>
                  <a:lnTo>
                    <a:pt x="66960" y="390239"/>
                  </a:lnTo>
                  <a:lnTo>
                    <a:pt x="100793" y="418154"/>
                  </a:lnTo>
                  <a:lnTo>
                    <a:pt x="139624" y="439233"/>
                  </a:lnTo>
                  <a:lnTo>
                    <a:pt x="182533" y="452555"/>
                  </a:lnTo>
                  <a:lnTo>
                    <a:pt x="228600" y="457200"/>
                  </a:lnTo>
                  <a:lnTo>
                    <a:pt x="274666" y="452555"/>
                  </a:lnTo>
                  <a:lnTo>
                    <a:pt x="317575" y="439233"/>
                  </a:lnTo>
                  <a:lnTo>
                    <a:pt x="356406" y="418154"/>
                  </a:lnTo>
                  <a:lnTo>
                    <a:pt x="390239" y="390239"/>
                  </a:lnTo>
                  <a:lnTo>
                    <a:pt x="418154" y="356406"/>
                  </a:lnTo>
                  <a:lnTo>
                    <a:pt x="439233" y="317575"/>
                  </a:lnTo>
                  <a:lnTo>
                    <a:pt x="452555" y="274666"/>
                  </a:lnTo>
                  <a:lnTo>
                    <a:pt x="457200" y="228600"/>
                  </a:lnTo>
                  <a:lnTo>
                    <a:pt x="452555" y="182533"/>
                  </a:lnTo>
                  <a:lnTo>
                    <a:pt x="439233" y="139624"/>
                  </a:lnTo>
                  <a:lnTo>
                    <a:pt x="418154" y="100793"/>
                  </a:lnTo>
                  <a:lnTo>
                    <a:pt x="390239" y="66960"/>
                  </a:lnTo>
                  <a:lnTo>
                    <a:pt x="356406" y="39045"/>
                  </a:lnTo>
                  <a:lnTo>
                    <a:pt x="317575" y="17966"/>
                  </a:lnTo>
                  <a:lnTo>
                    <a:pt x="274666" y="4644"/>
                  </a:lnTo>
                  <a:lnTo>
                    <a:pt x="228600" y="0"/>
                  </a:lnTo>
                  <a:close/>
                </a:path>
              </a:pathLst>
            </a:custGeom>
            <a:solidFill>
              <a:srgbClr val="ECECEC"/>
            </a:solidFill>
          </p:spPr>
          <p:txBody>
            <a:bodyPr wrap="square" lIns="0" tIns="0" rIns="0" bIns="0" rtlCol="0"/>
            <a:lstStyle/>
            <a:p>
              <a:endParaRPr/>
            </a:p>
          </p:txBody>
        </p:sp>
        <p:sp>
          <p:nvSpPr>
            <p:cNvPr id="26" name="object 26"/>
            <p:cNvSpPr/>
            <p:nvPr/>
          </p:nvSpPr>
          <p:spPr>
            <a:xfrm>
              <a:off x="6235446" y="2823210"/>
              <a:ext cx="457200" cy="457200"/>
            </a:xfrm>
            <a:custGeom>
              <a:avLst/>
              <a:gdLst/>
              <a:ahLst/>
              <a:cxnLst/>
              <a:rect l="l" t="t" r="r" b="b"/>
              <a:pathLst>
                <a:path w="457200" h="457200">
                  <a:moveTo>
                    <a:pt x="0" y="228600"/>
                  </a:moveTo>
                  <a:lnTo>
                    <a:pt x="4644" y="182533"/>
                  </a:lnTo>
                  <a:lnTo>
                    <a:pt x="17966" y="139624"/>
                  </a:lnTo>
                  <a:lnTo>
                    <a:pt x="39045" y="100793"/>
                  </a:lnTo>
                  <a:lnTo>
                    <a:pt x="66960" y="66960"/>
                  </a:lnTo>
                  <a:lnTo>
                    <a:pt x="100793" y="39045"/>
                  </a:lnTo>
                  <a:lnTo>
                    <a:pt x="139624" y="17966"/>
                  </a:lnTo>
                  <a:lnTo>
                    <a:pt x="182533" y="4644"/>
                  </a:lnTo>
                  <a:lnTo>
                    <a:pt x="228600" y="0"/>
                  </a:lnTo>
                  <a:lnTo>
                    <a:pt x="274666" y="4644"/>
                  </a:lnTo>
                  <a:lnTo>
                    <a:pt x="317575" y="17966"/>
                  </a:lnTo>
                  <a:lnTo>
                    <a:pt x="356406" y="39045"/>
                  </a:lnTo>
                  <a:lnTo>
                    <a:pt x="390239" y="66960"/>
                  </a:lnTo>
                  <a:lnTo>
                    <a:pt x="418154" y="100793"/>
                  </a:lnTo>
                  <a:lnTo>
                    <a:pt x="439233" y="139624"/>
                  </a:lnTo>
                  <a:lnTo>
                    <a:pt x="452555" y="182533"/>
                  </a:lnTo>
                  <a:lnTo>
                    <a:pt x="457200" y="228600"/>
                  </a:lnTo>
                  <a:lnTo>
                    <a:pt x="452555" y="274666"/>
                  </a:lnTo>
                  <a:lnTo>
                    <a:pt x="439233" y="317575"/>
                  </a:lnTo>
                  <a:lnTo>
                    <a:pt x="418154" y="356406"/>
                  </a:lnTo>
                  <a:lnTo>
                    <a:pt x="390239" y="390239"/>
                  </a:lnTo>
                  <a:lnTo>
                    <a:pt x="356406" y="418154"/>
                  </a:lnTo>
                  <a:lnTo>
                    <a:pt x="317575" y="439233"/>
                  </a:lnTo>
                  <a:lnTo>
                    <a:pt x="274666" y="452555"/>
                  </a:lnTo>
                  <a:lnTo>
                    <a:pt x="228600" y="457200"/>
                  </a:lnTo>
                  <a:lnTo>
                    <a:pt x="182533" y="452555"/>
                  </a:lnTo>
                  <a:lnTo>
                    <a:pt x="139624" y="439233"/>
                  </a:lnTo>
                  <a:lnTo>
                    <a:pt x="100793" y="418154"/>
                  </a:lnTo>
                  <a:lnTo>
                    <a:pt x="66960" y="390239"/>
                  </a:lnTo>
                  <a:lnTo>
                    <a:pt x="39045" y="356406"/>
                  </a:lnTo>
                  <a:lnTo>
                    <a:pt x="17966" y="317575"/>
                  </a:lnTo>
                  <a:lnTo>
                    <a:pt x="4644" y="274666"/>
                  </a:lnTo>
                  <a:lnTo>
                    <a:pt x="0" y="228600"/>
                  </a:lnTo>
                  <a:close/>
                </a:path>
              </a:pathLst>
            </a:custGeom>
            <a:ln w="38100">
              <a:solidFill>
                <a:srgbClr val="A4A4A4"/>
              </a:solidFill>
            </a:ln>
          </p:spPr>
          <p:txBody>
            <a:bodyPr wrap="square" lIns="0" tIns="0" rIns="0" bIns="0" rtlCol="0"/>
            <a:lstStyle/>
            <a:p>
              <a:endParaRPr/>
            </a:p>
          </p:txBody>
        </p:sp>
      </p:grpSp>
      <p:sp>
        <p:nvSpPr>
          <p:cNvPr id="27" name="object 27"/>
          <p:cNvSpPr txBox="1"/>
          <p:nvPr/>
        </p:nvSpPr>
        <p:spPr>
          <a:xfrm>
            <a:off x="6387210" y="2896615"/>
            <a:ext cx="15303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404040"/>
                </a:solidFill>
                <a:latin typeface="Arial"/>
                <a:cs typeface="Arial"/>
              </a:rPr>
              <a:t>6</a:t>
            </a:r>
            <a:endParaRPr sz="1800">
              <a:latin typeface="Arial"/>
              <a:cs typeface="Arial"/>
            </a:endParaRPr>
          </a:p>
        </p:txBody>
      </p:sp>
      <p:grpSp>
        <p:nvGrpSpPr>
          <p:cNvPr id="28" name="object 28"/>
          <p:cNvGrpSpPr/>
          <p:nvPr/>
        </p:nvGrpSpPr>
        <p:grpSpPr>
          <a:xfrm>
            <a:off x="6216396" y="4140708"/>
            <a:ext cx="495300" cy="495300"/>
            <a:chOff x="6216396" y="4140708"/>
            <a:chExt cx="495300" cy="495300"/>
          </a:xfrm>
        </p:grpSpPr>
        <p:sp>
          <p:nvSpPr>
            <p:cNvPr id="29" name="object 29"/>
            <p:cNvSpPr/>
            <p:nvPr/>
          </p:nvSpPr>
          <p:spPr>
            <a:xfrm>
              <a:off x="6235446" y="4159758"/>
              <a:ext cx="457200" cy="457200"/>
            </a:xfrm>
            <a:custGeom>
              <a:avLst/>
              <a:gdLst/>
              <a:ahLst/>
              <a:cxnLst/>
              <a:rect l="l" t="t" r="r" b="b"/>
              <a:pathLst>
                <a:path w="457200" h="457200">
                  <a:moveTo>
                    <a:pt x="228600" y="0"/>
                  </a:moveTo>
                  <a:lnTo>
                    <a:pt x="182533" y="4644"/>
                  </a:lnTo>
                  <a:lnTo>
                    <a:pt x="139624" y="17966"/>
                  </a:lnTo>
                  <a:lnTo>
                    <a:pt x="100793" y="39045"/>
                  </a:lnTo>
                  <a:lnTo>
                    <a:pt x="66960" y="66960"/>
                  </a:lnTo>
                  <a:lnTo>
                    <a:pt x="39045" y="100793"/>
                  </a:lnTo>
                  <a:lnTo>
                    <a:pt x="17966" y="139624"/>
                  </a:lnTo>
                  <a:lnTo>
                    <a:pt x="4644" y="182533"/>
                  </a:lnTo>
                  <a:lnTo>
                    <a:pt x="0" y="228600"/>
                  </a:lnTo>
                  <a:lnTo>
                    <a:pt x="4644" y="274666"/>
                  </a:lnTo>
                  <a:lnTo>
                    <a:pt x="17966" y="317575"/>
                  </a:lnTo>
                  <a:lnTo>
                    <a:pt x="39045" y="356406"/>
                  </a:lnTo>
                  <a:lnTo>
                    <a:pt x="66960" y="390239"/>
                  </a:lnTo>
                  <a:lnTo>
                    <a:pt x="100793" y="418154"/>
                  </a:lnTo>
                  <a:lnTo>
                    <a:pt x="139624" y="439233"/>
                  </a:lnTo>
                  <a:lnTo>
                    <a:pt x="182533" y="452555"/>
                  </a:lnTo>
                  <a:lnTo>
                    <a:pt x="228600" y="457200"/>
                  </a:lnTo>
                  <a:lnTo>
                    <a:pt x="274666" y="452555"/>
                  </a:lnTo>
                  <a:lnTo>
                    <a:pt x="317575" y="439233"/>
                  </a:lnTo>
                  <a:lnTo>
                    <a:pt x="356406" y="418154"/>
                  </a:lnTo>
                  <a:lnTo>
                    <a:pt x="390239" y="390239"/>
                  </a:lnTo>
                  <a:lnTo>
                    <a:pt x="418154" y="356406"/>
                  </a:lnTo>
                  <a:lnTo>
                    <a:pt x="439233" y="317575"/>
                  </a:lnTo>
                  <a:lnTo>
                    <a:pt x="452555" y="274666"/>
                  </a:lnTo>
                  <a:lnTo>
                    <a:pt x="457200" y="228600"/>
                  </a:lnTo>
                  <a:lnTo>
                    <a:pt x="452555" y="182533"/>
                  </a:lnTo>
                  <a:lnTo>
                    <a:pt x="439233" y="139624"/>
                  </a:lnTo>
                  <a:lnTo>
                    <a:pt x="418154" y="100793"/>
                  </a:lnTo>
                  <a:lnTo>
                    <a:pt x="390239" y="66960"/>
                  </a:lnTo>
                  <a:lnTo>
                    <a:pt x="356406" y="39045"/>
                  </a:lnTo>
                  <a:lnTo>
                    <a:pt x="317575" y="17966"/>
                  </a:lnTo>
                  <a:lnTo>
                    <a:pt x="274666" y="4644"/>
                  </a:lnTo>
                  <a:lnTo>
                    <a:pt x="228600" y="0"/>
                  </a:lnTo>
                  <a:close/>
                </a:path>
              </a:pathLst>
            </a:custGeom>
            <a:solidFill>
              <a:srgbClr val="ECECEC"/>
            </a:solidFill>
          </p:spPr>
          <p:txBody>
            <a:bodyPr wrap="square" lIns="0" tIns="0" rIns="0" bIns="0" rtlCol="0"/>
            <a:lstStyle/>
            <a:p>
              <a:endParaRPr/>
            </a:p>
          </p:txBody>
        </p:sp>
        <p:sp>
          <p:nvSpPr>
            <p:cNvPr id="30" name="object 30"/>
            <p:cNvSpPr/>
            <p:nvPr/>
          </p:nvSpPr>
          <p:spPr>
            <a:xfrm>
              <a:off x="6235446" y="4159758"/>
              <a:ext cx="457200" cy="457200"/>
            </a:xfrm>
            <a:custGeom>
              <a:avLst/>
              <a:gdLst/>
              <a:ahLst/>
              <a:cxnLst/>
              <a:rect l="l" t="t" r="r" b="b"/>
              <a:pathLst>
                <a:path w="457200" h="457200">
                  <a:moveTo>
                    <a:pt x="0" y="228600"/>
                  </a:moveTo>
                  <a:lnTo>
                    <a:pt x="4644" y="182533"/>
                  </a:lnTo>
                  <a:lnTo>
                    <a:pt x="17966" y="139624"/>
                  </a:lnTo>
                  <a:lnTo>
                    <a:pt x="39045" y="100793"/>
                  </a:lnTo>
                  <a:lnTo>
                    <a:pt x="66960" y="66960"/>
                  </a:lnTo>
                  <a:lnTo>
                    <a:pt x="100793" y="39045"/>
                  </a:lnTo>
                  <a:lnTo>
                    <a:pt x="139624" y="17966"/>
                  </a:lnTo>
                  <a:lnTo>
                    <a:pt x="182533" y="4644"/>
                  </a:lnTo>
                  <a:lnTo>
                    <a:pt x="228600" y="0"/>
                  </a:lnTo>
                  <a:lnTo>
                    <a:pt x="274666" y="4644"/>
                  </a:lnTo>
                  <a:lnTo>
                    <a:pt x="317575" y="17966"/>
                  </a:lnTo>
                  <a:lnTo>
                    <a:pt x="356406" y="39045"/>
                  </a:lnTo>
                  <a:lnTo>
                    <a:pt x="390239" y="66960"/>
                  </a:lnTo>
                  <a:lnTo>
                    <a:pt x="418154" y="100793"/>
                  </a:lnTo>
                  <a:lnTo>
                    <a:pt x="439233" y="139624"/>
                  </a:lnTo>
                  <a:lnTo>
                    <a:pt x="452555" y="182533"/>
                  </a:lnTo>
                  <a:lnTo>
                    <a:pt x="457200" y="228600"/>
                  </a:lnTo>
                  <a:lnTo>
                    <a:pt x="452555" y="274666"/>
                  </a:lnTo>
                  <a:lnTo>
                    <a:pt x="439233" y="317575"/>
                  </a:lnTo>
                  <a:lnTo>
                    <a:pt x="418154" y="356406"/>
                  </a:lnTo>
                  <a:lnTo>
                    <a:pt x="390239" y="390239"/>
                  </a:lnTo>
                  <a:lnTo>
                    <a:pt x="356406" y="418154"/>
                  </a:lnTo>
                  <a:lnTo>
                    <a:pt x="317575" y="439233"/>
                  </a:lnTo>
                  <a:lnTo>
                    <a:pt x="274666" y="452555"/>
                  </a:lnTo>
                  <a:lnTo>
                    <a:pt x="228600" y="457200"/>
                  </a:lnTo>
                  <a:lnTo>
                    <a:pt x="182533" y="452555"/>
                  </a:lnTo>
                  <a:lnTo>
                    <a:pt x="139624" y="439233"/>
                  </a:lnTo>
                  <a:lnTo>
                    <a:pt x="100793" y="418154"/>
                  </a:lnTo>
                  <a:lnTo>
                    <a:pt x="66960" y="390239"/>
                  </a:lnTo>
                  <a:lnTo>
                    <a:pt x="39045" y="356406"/>
                  </a:lnTo>
                  <a:lnTo>
                    <a:pt x="17966" y="317575"/>
                  </a:lnTo>
                  <a:lnTo>
                    <a:pt x="4644" y="274666"/>
                  </a:lnTo>
                  <a:lnTo>
                    <a:pt x="0" y="228600"/>
                  </a:lnTo>
                  <a:close/>
                </a:path>
              </a:pathLst>
            </a:custGeom>
            <a:ln w="38100">
              <a:solidFill>
                <a:srgbClr val="A4A4A4"/>
              </a:solidFill>
            </a:ln>
          </p:spPr>
          <p:txBody>
            <a:bodyPr wrap="square" lIns="0" tIns="0" rIns="0" bIns="0" rtlCol="0"/>
            <a:lstStyle/>
            <a:p>
              <a:endParaRPr/>
            </a:p>
          </p:txBody>
        </p:sp>
      </p:grpSp>
      <p:sp>
        <p:nvSpPr>
          <p:cNvPr id="31" name="object 31"/>
          <p:cNvSpPr txBox="1"/>
          <p:nvPr/>
        </p:nvSpPr>
        <p:spPr>
          <a:xfrm>
            <a:off x="6387210" y="4233164"/>
            <a:ext cx="15303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404040"/>
                </a:solidFill>
                <a:latin typeface="Arial"/>
                <a:cs typeface="Arial"/>
              </a:rPr>
              <a:t>7</a:t>
            </a:r>
            <a:endParaRPr sz="1800">
              <a:latin typeface="Arial"/>
              <a:cs typeface="Arial"/>
            </a:endParaRPr>
          </a:p>
        </p:txBody>
      </p:sp>
      <p:grpSp>
        <p:nvGrpSpPr>
          <p:cNvPr id="32" name="object 32"/>
          <p:cNvGrpSpPr/>
          <p:nvPr/>
        </p:nvGrpSpPr>
        <p:grpSpPr>
          <a:xfrm>
            <a:off x="6216396" y="4957571"/>
            <a:ext cx="495300" cy="495300"/>
            <a:chOff x="6216396" y="4957571"/>
            <a:chExt cx="495300" cy="495300"/>
          </a:xfrm>
        </p:grpSpPr>
        <p:sp>
          <p:nvSpPr>
            <p:cNvPr id="33" name="object 33"/>
            <p:cNvSpPr/>
            <p:nvPr/>
          </p:nvSpPr>
          <p:spPr>
            <a:xfrm>
              <a:off x="6235446" y="4976621"/>
              <a:ext cx="457200" cy="457200"/>
            </a:xfrm>
            <a:custGeom>
              <a:avLst/>
              <a:gdLst/>
              <a:ahLst/>
              <a:cxnLst/>
              <a:rect l="l" t="t" r="r" b="b"/>
              <a:pathLst>
                <a:path w="457200" h="457200">
                  <a:moveTo>
                    <a:pt x="228600" y="0"/>
                  </a:moveTo>
                  <a:lnTo>
                    <a:pt x="182533" y="4644"/>
                  </a:lnTo>
                  <a:lnTo>
                    <a:pt x="139624" y="17966"/>
                  </a:lnTo>
                  <a:lnTo>
                    <a:pt x="100793" y="39045"/>
                  </a:lnTo>
                  <a:lnTo>
                    <a:pt x="66960" y="66960"/>
                  </a:lnTo>
                  <a:lnTo>
                    <a:pt x="39045" y="100793"/>
                  </a:lnTo>
                  <a:lnTo>
                    <a:pt x="17966" y="139624"/>
                  </a:lnTo>
                  <a:lnTo>
                    <a:pt x="4644" y="182533"/>
                  </a:lnTo>
                  <a:lnTo>
                    <a:pt x="0" y="228600"/>
                  </a:lnTo>
                  <a:lnTo>
                    <a:pt x="4644" y="274666"/>
                  </a:lnTo>
                  <a:lnTo>
                    <a:pt x="17966" y="317575"/>
                  </a:lnTo>
                  <a:lnTo>
                    <a:pt x="39045" y="356406"/>
                  </a:lnTo>
                  <a:lnTo>
                    <a:pt x="66960" y="390239"/>
                  </a:lnTo>
                  <a:lnTo>
                    <a:pt x="100793" y="418154"/>
                  </a:lnTo>
                  <a:lnTo>
                    <a:pt x="139624" y="439233"/>
                  </a:lnTo>
                  <a:lnTo>
                    <a:pt x="182533" y="452555"/>
                  </a:lnTo>
                  <a:lnTo>
                    <a:pt x="228600" y="457199"/>
                  </a:lnTo>
                  <a:lnTo>
                    <a:pt x="274666" y="452555"/>
                  </a:lnTo>
                  <a:lnTo>
                    <a:pt x="317575" y="439233"/>
                  </a:lnTo>
                  <a:lnTo>
                    <a:pt x="356406" y="418154"/>
                  </a:lnTo>
                  <a:lnTo>
                    <a:pt x="390239" y="390239"/>
                  </a:lnTo>
                  <a:lnTo>
                    <a:pt x="418154" y="356406"/>
                  </a:lnTo>
                  <a:lnTo>
                    <a:pt x="439233" y="317575"/>
                  </a:lnTo>
                  <a:lnTo>
                    <a:pt x="452555" y="274666"/>
                  </a:lnTo>
                  <a:lnTo>
                    <a:pt x="457200" y="228600"/>
                  </a:lnTo>
                  <a:lnTo>
                    <a:pt x="452555" y="182533"/>
                  </a:lnTo>
                  <a:lnTo>
                    <a:pt x="439233" y="139624"/>
                  </a:lnTo>
                  <a:lnTo>
                    <a:pt x="418154" y="100793"/>
                  </a:lnTo>
                  <a:lnTo>
                    <a:pt x="390239" y="66960"/>
                  </a:lnTo>
                  <a:lnTo>
                    <a:pt x="356406" y="39045"/>
                  </a:lnTo>
                  <a:lnTo>
                    <a:pt x="317575" y="17966"/>
                  </a:lnTo>
                  <a:lnTo>
                    <a:pt x="274666" y="4644"/>
                  </a:lnTo>
                  <a:lnTo>
                    <a:pt x="228600" y="0"/>
                  </a:lnTo>
                  <a:close/>
                </a:path>
              </a:pathLst>
            </a:custGeom>
            <a:solidFill>
              <a:srgbClr val="ECECEC"/>
            </a:solidFill>
          </p:spPr>
          <p:txBody>
            <a:bodyPr wrap="square" lIns="0" tIns="0" rIns="0" bIns="0" rtlCol="0"/>
            <a:lstStyle/>
            <a:p>
              <a:endParaRPr/>
            </a:p>
          </p:txBody>
        </p:sp>
        <p:sp>
          <p:nvSpPr>
            <p:cNvPr id="34" name="object 34"/>
            <p:cNvSpPr/>
            <p:nvPr/>
          </p:nvSpPr>
          <p:spPr>
            <a:xfrm>
              <a:off x="6235446" y="4976621"/>
              <a:ext cx="457200" cy="457200"/>
            </a:xfrm>
            <a:custGeom>
              <a:avLst/>
              <a:gdLst/>
              <a:ahLst/>
              <a:cxnLst/>
              <a:rect l="l" t="t" r="r" b="b"/>
              <a:pathLst>
                <a:path w="457200" h="457200">
                  <a:moveTo>
                    <a:pt x="0" y="228600"/>
                  </a:moveTo>
                  <a:lnTo>
                    <a:pt x="4644" y="182533"/>
                  </a:lnTo>
                  <a:lnTo>
                    <a:pt x="17966" y="139624"/>
                  </a:lnTo>
                  <a:lnTo>
                    <a:pt x="39045" y="100793"/>
                  </a:lnTo>
                  <a:lnTo>
                    <a:pt x="66960" y="66960"/>
                  </a:lnTo>
                  <a:lnTo>
                    <a:pt x="100793" y="39045"/>
                  </a:lnTo>
                  <a:lnTo>
                    <a:pt x="139624" y="17966"/>
                  </a:lnTo>
                  <a:lnTo>
                    <a:pt x="182533" y="4644"/>
                  </a:lnTo>
                  <a:lnTo>
                    <a:pt x="228600" y="0"/>
                  </a:lnTo>
                  <a:lnTo>
                    <a:pt x="274666" y="4644"/>
                  </a:lnTo>
                  <a:lnTo>
                    <a:pt x="317575" y="17966"/>
                  </a:lnTo>
                  <a:lnTo>
                    <a:pt x="356406" y="39045"/>
                  </a:lnTo>
                  <a:lnTo>
                    <a:pt x="390239" y="66960"/>
                  </a:lnTo>
                  <a:lnTo>
                    <a:pt x="418154" y="100793"/>
                  </a:lnTo>
                  <a:lnTo>
                    <a:pt x="439233" y="139624"/>
                  </a:lnTo>
                  <a:lnTo>
                    <a:pt x="452555" y="182533"/>
                  </a:lnTo>
                  <a:lnTo>
                    <a:pt x="457200" y="228600"/>
                  </a:lnTo>
                  <a:lnTo>
                    <a:pt x="452555" y="274666"/>
                  </a:lnTo>
                  <a:lnTo>
                    <a:pt x="439233" y="317575"/>
                  </a:lnTo>
                  <a:lnTo>
                    <a:pt x="418154" y="356406"/>
                  </a:lnTo>
                  <a:lnTo>
                    <a:pt x="390239" y="390239"/>
                  </a:lnTo>
                  <a:lnTo>
                    <a:pt x="356406" y="418154"/>
                  </a:lnTo>
                  <a:lnTo>
                    <a:pt x="317575" y="439233"/>
                  </a:lnTo>
                  <a:lnTo>
                    <a:pt x="274666" y="452555"/>
                  </a:lnTo>
                  <a:lnTo>
                    <a:pt x="228600" y="457199"/>
                  </a:lnTo>
                  <a:lnTo>
                    <a:pt x="182533" y="452555"/>
                  </a:lnTo>
                  <a:lnTo>
                    <a:pt x="139624" y="439233"/>
                  </a:lnTo>
                  <a:lnTo>
                    <a:pt x="100793" y="418154"/>
                  </a:lnTo>
                  <a:lnTo>
                    <a:pt x="66960" y="390239"/>
                  </a:lnTo>
                  <a:lnTo>
                    <a:pt x="39045" y="356406"/>
                  </a:lnTo>
                  <a:lnTo>
                    <a:pt x="17966" y="317575"/>
                  </a:lnTo>
                  <a:lnTo>
                    <a:pt x="4644" y="274666"/>
                  </a:lnTo>
                  <a:lnTo>
                    <a:pt x="0" y="228600"/>
                  </a:lnTo>
                  <a:close/>
                </a:path>
              </a:pathLst>
            </a:custGeom>
            <a:ln w="38100">
              <a:solidFill>
                <a:srgbClr val="A4A4A4"/>
              </a:solidFill>
            </a:ln>
          </p:spPr>
          <p:txBody>
            <a:bodyPr wrap="square" lIns="0" tIns="0" rIns="0" bIns="0" rtlCol="0"/>
            <a:lstStyle/>
            <a:p>
              <a:endParaRPr/>
            </a:p>
          </p:txBody>
        </p:sp>
      </p:grpSp>
      <p:sp>
        <p:nvSpPr>
          <p:cNvPr id="35" name="object 35"/>
          <p:cNvSpPr txBox="1"/>
          <p:nvPr/>
        </p:nvSpPr>
        <p:spPr>
          <a:xfrm>
            <a:off x="6387210" y="1675002"/>
            <a:ext cx="5501005" cy="5076825"/>
          </a:xfrm>
          <a:prstGeom prst="rect">
            <a:avLst/>
          </a:prstGeom>
        </p:spPr>
        <p:txBody>
          <a:bodyPr vert="horz" wrap="square" lIns="0" tIns="12065" rIns="0" bIns="0" rtlCol="0">
            <a:spAutoFit/>
          </a:bodyPr>
          <a:lstStyle/>
          <a:p>
            <a:pPr marL="558800">
              <a:lnSpc>
                <a:spcPct val="100000"/>
              </a:lnSpc>
              <a:spcBef>
                <a:spcPts val="95"/>
              </a:spcBef>
            </a:pPr>
            <a:r>
              <a:rPr sz="2800" b="1" spc="-5" dirty="0">
                <a:solidFill>
                  <a:srgbClr val="4471C4"/>
                </a:solidFill>
                <a:latin typeface="Calibri"/>
                <a:cs typeface="Calibri"/>
              </a:rPr>
              <a:t>$211.57B:</a:t>
            </a:r>
            <a:r>
              <a:rPr sz="2800" b="1" spc="40" dirty="0">
                <a:solidFill>
                  <a:srgbClr val="4471C4"/>
                </a:solidFill>
                <a:latin typeface="Calibri"/>
                <a:cs typeface="Calibri"/>
              </a:rPr>
              <a:t> </a:t>
            </a:r>
            <a:r>
              <a:rPr sz="2400" b="1" spc="-10" dirty="0">
                <a:latin typeface="Calibri"/>
                <a:cs typeface="Calibri"/>
              </a:rPr>
              <a:t>Education</a:t>
            </a:r>
            <a:r>
              <a:rPr sz="2400" b="1" spc="-15" dirty="0">
                <a:latin typeface="Calibri"/>
                <a:cs typeface="Calibri"/>
              </a:rPr>
              <a:t> </a:t>
            </a:r>
            <a:r>
              <a:rPr sz="2400" b="1" dirty="0">
                <a:latin typeface="Calibri"/>
                <a:cs typeface="Calibri"/>
              </a:rPr>
              <a:t>&amp;</a:t>
            </a:r>
            <a:r>
              <a:rPr sz="2400" b="1" spc="-30" dirty="0">
                <a:latin typeface="Calibri"/>
                <a:cs typeface="Calibri"/>
              </a:rPr>
              <a:t> </a:t>
            </a:r>
            <a:r>
              <a:rPr sz="2400" b="1" spc="-10" dirty="0">
                <a:latin typeface="Calibri"/>
                <a:cs typeface="Calibri"/>
              </a:rPr>
              <a:t>Childcare</a:t>
            </a:r>
            <a:endParaRPr sz="2400">
              <a:latin typeface="Calibri"/>
              <a:cs typeface="Calibri"/>
            </a:endParaRPr>
          </a:p>
          <a:p>
            <a:pPr marL="558800" marR="947419">
              <a:lnSpc>
                <a:spcPct val="100000"/>
              </a:lnSpc>
              <a:spcBef>
                <a:spcPts val="65"/>
              </a:spcBef>
            </a:pPr>
            <a:r>
              <a:rPr sz="1800" spc="-5" dirty="0">
                <a:latin typeface="Calibri"/>
                <a:cs typeface="Calibri"/>
              </a:rPr>
              <a:t>(CCDBG,</a:t>
            </a:r>
            <a:r>
              <a:rPr sz="1800" dirty="0">
                <a:latin typeface="Calibri"/>
                <a:cs typeface="Calibri"/>
              </a:rPr>
              <a:t> </a:t>
            </a:r>
            <a:r>
              <a:rPr sz="1800" spc="-10" dirty="0">
                <a:latin typeface="Calibri"/>
                <a:cs typeface="Calibri"/>
              </a:rPr>
              <a:t>Education</a:t>
            </a:r>
            <a:r>
              <a:rPr sz="1800" spc="-5" dirty="0">
                <a:latin typeface="Calibri"/>
                <a:cs typeface="Calibri"/>
              </a:rPr>
              <a:t> </a:t>
            </a:r>
            <a:r>
              <a:rPr sz="1800" spc="-10" dirty="0">
                <a:latin typeface="Calibri"/>
                <a:cs typeface="Calibri"/>
              </a:rPr>
              <a:t>Stabilization,</a:t>
            </a:r>
            <a:r>
              <a:rPr sz="1800" spc="5" dirty="0">
                <a:latin typeface="Calibri"/>
                <a:cs typeface="Calibri"/>
              </a:rPr>
              <a:t> </a:t>
            </a:r>
            <a:r>
              <a:rPr sz="1800" spc="-5" dirty="0">
                <a:latin typeface="Calibri"/>
                <a:cs typeface="Calibri"/>
              </a:rPr>
              <a:t>Child</a:t>
            </a:r>
            <a:r>
              <a:rPr sz="1800" spc="10" dirty="0">
                <a:latin typeface="Calibri"/>
                <a:cs typeface="Calibri"/>
              </a:rPr>
              <a:t> </a:t>
            </a:r>
            <a:r>
              <a:rPr sz="1800" spc="-10" dirty="0">
                <a:latin typeface="Calibri"/>
                <a:cs typeface="Calibri"/>
              </a:rPr>
              <a:t>Care </a:t>
            </a:r>
            <a:r>
              <a:rPr sz="1800" spc="-390" dirty="0">
                <a:latin typeface="Calibri"/>
                <a:cs typeface="Calibri"/>
              </a:rPr>
              <a:t> </a:t>
            </a:r>
            <a:r>
              <a:rPr sz="1800" spc="-5" dirty="0">
                <a:latin typeface="Calibri"/>
                <a:cs typeface="Calibri"/>
              </a:rPr>
              <a:t>Entitlements, </a:t>
            </a:r>
            <a:r>
              <a:rPr sz="1800" spc="-45" dirty="0">
                <a:latin typeface="Calibri"/>
                <a:cs typeface="Calibri"/>
              </a:rPr>
              <a:t>LIHEAP,</a:t>
            </a:r>
            <a:r>
              <a:rPr sz="1800" spc="10" dirty="0">
                <a:latin typeface="Calibri"/>
                <a:cs typeface="Calibri"/>
              </a:rPr>
              <a:t> </a:t>
            </a:r>
            <a:r>
              <a:rPr sz="1800" spc="-50" dirty="0">
                <a:latin typeface="Calibri"/>
                <a:cs typeface="Calibri"/>
              </a:rPr>
              <a:t>LIHWAP,</a:t>
            </a:r>
            <a:r>
              <a:rPr sz="1800" spc="10" dirty="0">
                <a:latin typeface="Calibri"/>
                <a:cs typeface="Calibri"/>
              </a:rPr>
              <a:t> </a:t>
            </a:r>
            <a:r>
              <a:rPr sz="1800" spc="-5" dirty="0">
                <a:latin typeface="Calibri"/>
                <a:cs typeface="Calibri"/>
              </a:rPr>
              <a:t>Head</a:t>
            </a:r>
            <a:r>
              <a:rPr sz="1800" spc="30" dirty="0">
                <a:latin typeface="Calibri"/>
                <a:cs typeface="Calibri"/>
              </a:rPr>
              <a:t> </a:t>
            </a:r>
            <a:r>
              <a:rPr sz="1800" spc="-10" dirty="0">
                <a:latin typeface="Calibri"/>
                <a:cs typeface="Calibri"/>
              </a:rPr>
              <a:t>Start)</a:t>
            </a:r>
            <a:endParaRPr sz="1800">
              <a:latin typeface="Calibri"/>
              <a:cs typeface="Calibri"/>
            </a:endParaRPr>
          </a:p>
          <a:p>
            <a:pPr marL="558800" marR="409575">
              <a:lnSpc>
                <a:spcPct val="101000"/>
              </a:lnSpc>
              <a:spcBef>
                <a:spcPts val="505"/>
              </a:spcBef>
            </a:pPr>
            <a:r>
              <a:rPr sz="2800" b="1" spc="-5" dirty="0">
                <a:solidFill>
                  <a:srgbClr val="4471C4"/>
                </a:solidFill>
                <a:latin typeface="Calibri"/>
                <a:cs typeface="Calibri"/>
              </a:rPr>
              <a:t>$86.24B:</a:t>
            </a:r>
            <a:r>
              <a:rPr sz="2800" b="1" spc="50" dirty="0">
                <a:solidFill>
                  <a:srgbClr val="4471C4"/>
                </a:solidFill>
                <a:latin typeface="Calibri"/>
                <a:cs typeface="Calibri"/>
              </a:rPr>
              <a:t> </a:t>
            </a:r>
            <a:r>
              <a:rPr sz="2400" b="1" spc="-5" dirty="0">
                <a:latin typeface="Calibri"/>
                <a:cs typeface="Calibri"/>
              </a:rPr>
              <a:t>Health</a:t>
            </a:r>
            <a:r>
              <a:rPr sz="2400" b="1" dirty="0">
                <a:latin typeface="Calibri"/>
                <a:cs typeface="Calibri"/>
              </a:rPr>
              <a:t> </a:t>
            </a:r>
            <a:r>
              <a:rPr sz="1800" spc="-10" dirty="0">
                <a:latin typeface="Calibri"/>
                <a:cs typeface="Calibri"/>
              </a:rPr>
              <a:t>(Emergency</a:t>
            </a:r>
            <a:r>
              <a:rPr sz="1800" spc="10" dirty="0">
                <a:latin typeface="Calibri"/>
                <a:cs typeface="Calibri"/>
              </a:rPr>
              <a:t> </a:t>
            </a:r>
            <a:r>
              <a:rPr sz="1800" spc="-10" dirty="0">
                <a:latin typeface="Calibri"/>
                <a:cs typeface="Calibri"/>
              </a:rPr>
              <a:t>Rural </a:t>
            </a:r>
            <a:r>
              <a:rPr sz="1800" spc="-5" dirty="0">
                <a:latin typeface="Calibri"/>
                <a:cs typeface="Calibri"/>
              </a:rPr>
              <a:t> Development</a:t>
            </a:r>
            <a:r>
              <a:rPr sz="1800" spc="5" dirty="0">
                <a:latin typeface="Calibri"/>
                <a:cs typeface="Calibri"/>
              </a:rPr>
              <a:t> </a:t>
            </a:r>
            <a:r>
              <a:rPr sz="1800" spc="-10" dirty="0">
                <a:latin typeface="Calibri"/>
                <a:cs typeface="Calibri"/>
              </a:rPr>
              <a:t>Grants,</a:t>
            </a:r>
            <a:r>
              <a:rPr sz="1800" dirty="0">
                <a:latin typeface="Calibri"/>
                <a:cs typeface="Calibri"/>
              </a:rPr>
              <a:t> </a:t>
            </a:r>
            <a:r>
              <a:rPr sz="1800" spc="-10" dirty="0">
                <a:latin typeface="Calibri"/>
                <a:cs typeface="Calibri"/>
              </a:rPr>
              <a:t>Behavioral</a:t>
            </a:r>
            <a:r>
              <a:rPr sz="1800" spc="-15" dirty="0">
                <a:latin typeface="Calibri"/>
                <a:cs typeface="Calibri"/>
              </a:rPr>
              <a:t> </a:t>
            </a:r>
            <a:r>
              <a:rPr sz="1800" spc="-5" dirty="0">
                <a:latin typeface="Calibri"/>
                <a:cs typeface="Calibri"/>
              </a:rPr>
              <a:t>Health</a:t>
            </a:r>
            <a:r>
              <a:rPr sz="1800" spc="25" dirty="0">
                <a:latin typeface="Calibri"/>
                <a:cs typeface="Calibri"/>
              </a:rPr>
              <a:t> </a:t>
            </a:r>
            <a:r>
              <a:rPr sz="1800" spc="-10" dirty="0">
                <a:latin typeface="Calibri"/>
                <a:cs typeface="Calibri"/>
              </a:rPr>
              <a:t>Clinic </a:t>
            </a:r>
            <a:r>
              <a:rPr sz="1800" spc="-5" dirty="0">
                <a:latin typeface="Calibri"/>
                <a:cs typeface="Calibri"/>
              </a:rPr>
              <a:t> Expansion,</a:t>
            </a:r>
            <a:r>
              <a:rPr sz="1800" dirty="0">
                <a:latin typeface="Calibri"/>
                <a:cs typeface="Calibri"/>
              </a:rPr>
              <a:t> </a:t>
            </a:r>
            <a:r>
              <a:rPr sz="1800" spc="-20" dirty="0">
                <a:latin typeface="Calibri"/>
                <a:cs typeface="Calibri"/>
              </a:rPr>
              <a:t>Various</a:t>
            </a:r>
            <a:r>
              <a:rPr sz="1800" dirty="0">
                <a:latin typeface="Calibri"/>
                <a:cs typeface="Calibri"/>
              </a:rPr>
              <a:t> </a:t>
            </a:r>
            <a:r>
              <a:rPr sz="1800" spc="-10" dirty="0">
                <a:latin typeface="Calibri"/>
                <a:cs typeface="Calibri"/>
              </a:rPr>
              <a:t>Mental</a:t>
            </a:r>
            <a:r>
              <a:rPr sz="1800" dirty="0">
                <a:latin typeface="Calibri"/>
                <a:cs typeface="Calibri"/>
              </a:rPr>
              <a:t> </a:t>
            </a:r>
            <a:r>
              <a:rPr sz="1800" spc="-5" dirty="0">
                <a:latin typeface="Calibri"/>
                <a:cs typeface="Calibri"/>
              </a:rPr>
              <a:t>Health</a:t>
            </a:r>
            <a:r>
              <a:rPr sz="1800" spc="10" dirty="0">
                <a:latin typeface="Calibri"/>
                <a:cs typeface="Calibri"/>
              </a:rPr>
              <a:t> </a:t>
            </a:r>
            <a:r>
              <a:rPr sz="1800" dirty="0">
                <a:latin typeface="Calibri"/>
                <a:cs typeface="Calibri"/>
              </a:rPr>
              <a:t>and</a:t>
            </a:r>
            <a:r>
              <a:rPr sz="1800" spc="15" dirty="0">
                <a:latin typeface="Calibri"/>
                <a:cs typeface="Calibri"/>
              </a:rPr>
              <a:t> </a:t>
            </a:r>
            <a:r>
              <a:rPr sz="1800" spc="-10" dirty="0">
                <a:latin typeface="Calibri"/>
                <a:cs typeface="Calibri"/>
              </a:rPr>
              <a:t>Substance </a:t>
            </a:r>
            <a:r>
              <a:rPr sz="1800" spc="-395" dirty="0">
                <a:latin typeface="Calibri"/>
                <a:cs typeface="Calibri"/>
              </a:rPr>
              <a:t> </a:t>
            </a:r>
            <a:r>
              <a:rPr sz="1800" dirty="0">
                <a:latin typeface="Calibri"/>
                <a:cs typeface="Calibri"/>
              </a:rPr>
              <a:t>Abuse</a:t>
            </a:r>
            <a:r>
              <a:rPr sz="1800" spc="-15" dirty="0">
                <a:latin typeface="Calibri"/>
                <a:cs typeface="Calibri"/>
              </a:rPr>
              <a:t> </a:t>
            </a:r>
            <a:r>
              <a:rPr sz="1800" spc="-10" dirty="0">
                <a:latin typeface="Calibri"/>
                <a:cs typeface="Calibri"/>
              </a:rPr>
              <a:t>Programs, </a:t>
            </a:r>
            <a:r>
              <a:rPr sz="1800" spc="-30" dirty="0">
                <a:latin typeface="Calibri"/>
                <a:cs typeface="Calibri"/>
              </a:rPr>
              <a:t>Testing</a:t>
            </a:r>
            <a:r>
              <a:rPr sz="1800" dirty="0">
                <a:latin typeface="Calibri"/>
                <a:cs typeface="Calibri"/>
              </a:rPr>
              <a:t> &amp; </a:t>
            </a:r>
            <a:r>
              <a:rPr sz="1800" spc="-20" dirty="0">
                <a:latin typeface="Calibri"/>
                <a:cs typeface="Calibri"/>
              </a:rPr>
              <a:t>Vaccine</a:t>
            </a:r>
            <a:r>
              <a:rPr sz="1800" spc="25" dirty="0">
                <a:latin typeface="Calibri"/>
                <a:cs typeface="Calibri"/>
              </a:rPr>
              <a:t> </a:t>
            </a:r>
            <a:r>
              <a:rPr sz="1800" spc="-10" dirty="0">
                <a:latin typeface="Calibri"/>
                <a:cs typeface="Calibri"/>
              </a:rPr>
              <a:t>Grants,</a:t>
            </a:r>
            <a:r>
              <a:rPr sz="1800" spc="-25" dirty="0">
                <a:latin typeface="Calibri"/>
                <a:cs typeface="Calibri"/>
              </a:rPr>
              <a:t> </a:t>
            </a:r>
            <a:r>
              <a:rPr sz="1800" spc="-15" dirty="0">
                <a:latin typeface="Calibri"/>
                <a:cs typeface="Calibri"/>
              </a:rPr>
              <a:t>etc.)</a:t>
            </a:r>
            <a:endParaRPr sz="1800">
              <a:latin typeface="Calibri"/>
              <a:cs typeface="Calibri"/>
            </a:endParaRPr>
          </a:p>
          <a:p>
            <a:pPr marL="545465">
              <a:lnSpc>
                <a:spcPct val="100000"/>
              </a:lnSpc>
              <a:spcBef>
                <a:spcPts val="540"/>
              </a:spcBef>
            </a:pPr>
            <a:r>
              <a:rPr sz="2800" b="1" spc="-5" dirty="0">
                <a:solidFill>
                  <a:srgbClr val="4471C4"/>
                </a:solidFill>
                <a:latin typeface="Calibri"/>
                <a:cs typeface="Calibri"/>
              </a:rPr>
              <a:t>$40.16B:</a:t>
            </a:r>
            <a:r>
              <a:rPr sz="2800" b="1" spc="45" dirty="0">
                <a:solidFill>
                  <a:srgbClr val="4471C4"/>
                </a:solidFill>
                <a:latin typeface="Calibri"/>
                <a:cs typeface="Calibri"/>
              </a:rPr>
              <a:t> </a:t>
            </a:r>
            <a:r>
              <a:rPr sz="2400" b="1" spc="-20" dirty="0">
                <a:latin typeface="Calibri"/>
                <a:cs typeface="Calibri"/>
              </a:rPr>
              <a:t>Transportation </a:t>
            </a:r>
            <a:r>
              <a:rPr sz="1800" spc="-20" dirty="0">
                <a:latin typeface="Calibri"/>
                <a:cs typeface="Calibri"/>
              </a:rPr>
              <a:t>(Transit</a:t>
            </a:r>
            <a:endParaRPr sz="1800">
              <a:latin typeface="Calibri"/>
              <a:cs typeface="Calibri"/>
            </a:endParaRPr>
          </a:p>
          <a:p>
            <a:pPr marL="545465">
              <a:lnSpc>
                <a:spcPct val="100000"/>
              </a:lnSpc>
              <a:spcBef>
                <a:spcPts val="60"/>
              </a:spcBef>
            </a:pPr>
            <a:r>
              <a:rPr sz="1800" spc="-10" dirty="0">
                <a:latin typeface="Calibri"/>
                <a:cs typeface="Calibri"/>
              </a:rPr>
              <a:t>Infrastructure</a:t>
            </a:r>
            <a:r>
              <a:rPr sz="1800" spc="10" dirty="0">
                <a:latin typeface="Calibri"/>
                <a:cs typeface="Calibri"/>
              </a:rPr>
              <a:t> </a:t>
            </a:r>
            <a:r>
              <a:rPr sz="1800" spc="-10" dirty="0">
                <a:latin typeface="Calibri"/>
                <a:cs typeface="Calibri"/>
              </a:rPr>
              <a:t>Grants,</a:t>
            </a:r>
            <a:r>
              <a:rPr sz="1800" spc="-20" dirty="0">
                <a:latin typeface="Calibri"/>
                <a:cs typeface="Calibri"/>
              </a:rPr>
              <a:t> </a:t>
            </a:r>
            <a:r>
              <a:rPr sz="1800" spc="-10" dirty="0">
                <a:latin typeface="Calibri"/>
                <a:cs typeface="Calibri"/>
              </a:rPr>
              <a:t>Relief</a:t>
            </a:r>
            <a:r>
              <a:rPr sz="1800" spc="25" dirty="0">
                <a:latin typeface="Calibri"/>
                <a:cs typeface="Calibri"/>
              </a:rPr>
              <a:t> </a:t>
            </a:r>
            <a:r>
              <a:rPr sz="1800" spc="-15" dirty="0">
                <a:latin typeface="Calibri"/>
                <a:cs typeface="Calibri"/>
              </a:rPr>
              <a:t>for</a:t>
            </a:r>
            <a:r>
              <a:rPr sz="1800" spc="-10" dirty="0">
                <a:latin typeface="Calibri"/>
                <a:cs typeface="Calibri"/>
              </a:rPr>
              <a:t> </a:t>
            </a:r>
            <a:r>
              <a:rPr sz="1800" spc="-5" dirty="0">
                <a:latin typeface="Calibri"/>
                <a:cs typeface="Calibri"/>
              </a:rPr>
              <a:t>Airports,</a:t>
            </a:r>
            <a:r>
              <a:rPr sz="1800" spc="-10" dirty="0">
                <a:latin typeface="Calibri"/>
                <a:cs typeface="Calibri"/>
              </a:rPr>
              <a:t> Amtrak)</a:t>
            </a:r>
            <a:endParaRPr sz="1800">
              <a:latin typeface="Calibri"/>
              <a:cs typeface="Calibri"/>
            </a:endParaRPr>
          </a:p>
          <a:p>
            <a:pPr marL="558800" marR="5080" indent="-546735">
              <a:lnSpc>
                <a:spcPct val="100200"/>
              </a:lnSpc>
              <a:spcBef>
                <a:spcPts val="1240"/>
              </a:spcBef>
              <a:tabLst>
                <a:tab pos="558800" algn="l"/>
              </a:tabLst>
            </a:pPr>
            <a:r>
              <a:rPr sz="1800" spc="-5" dirty="0">
                <a:solidFill>
                  <a:srgbClr val="404040"/>
                </a:solidFill>
                <a:latin typeface="Arial"/>
                <a:cs typeface="Arial"/>
              </a:rPr>
              <a:t>8	</a:t>
            </a:r>
            <a:r>
              <a:rPr sz="2800" b="1" spc="-5" dirty="0">
                <a:solidFill>
                  <a:srgbClr val="4471C4"/>
                </a:solidFill>
                <a:latin typeface="Calibri"/>
                <a:cs typeface="Calibri"/>
              </a:rPr>
              <a:t>$61.32B:</a:t>
            </a:r>
            <a:r>
              <a:rPr sz="2800" b="1" spc="45" dirty="0">
                <a:solidFill>
                  <a:srgbClr val="4471C4"/>
                </a:solidFill>
                <a:latin typeface="Calibri"/>
                <a:cs typeface="Calibri"/>
              </a:rPr>
              <a:t> </a:t>
            </a:r>
            <a:r>
              <a:rPr sz="3600" b="1" spc="-7" baseline="1157" dirty="0">
                <a:latin typeface="Calibri"/>
                <a:cs typeface="Calibri"/>
              </a:rPr>
              <a:t>Other</a:t>
            </a:r>
            <a:r>
              <a:rPr sz="3600" b="1" baseline="1157" dirty="0">
                <a:latin typeface="Calibri"/>
                <a:cs typeface="Calibri"/>
              </a:rPr>
              <a:t> </a:t>
            </a:r>
            <a:r>
              <a:rPr sz="3600" b="1" spc="-15" baseline="1157" dirty="0">
                <a:latin typeface="Calibri"/>
                <a:cs typeface="Calibri"/>
              </a:rPr>
              <a:t>Programs</a:t>
            </a:r>
            <a:r>
              <a:rPr sz="3600" b="1" spc="-52" baseline="1157" dirty="0">
                <a:latin typeface="Calibri"/>
                <a:cs typeface="Calibri"/>
              </a:rPr>
              <a:t> </a:t>
            </a:r>
            <a:r>
              <a:rPr sz="2700" spc="-15" baseline="1543" dirty="0">
                <a:latin typeface="Calibri"/>
                <a:cs typeface="Calibri"/>
              </a:rPr>
              <a:t>(Disaster</a:t>
            </a:r>
            <a:r>
              <a:rPr sz="2700" spc="30" baseline="1543" dirty="0">
                <a:latin typeface="Calibri"/>
                <a:cs typeface="Calibri"/>
              </a:rPr>
              <a:t> </a:t>
            </a:r>
            <a:r>
              <a:rPr sz="2700" spc="-22" baseline="1543" dirty="0">
                <a:latin typeface="Calibri"/>
                <a:cs typeface="Calibri"/>
              </a:rPr>
              <a:t>Relief </a:t>
            </a:r>
            <a:r>
              <a:rPr sz="2700" spc="-15" baseline="1543" dirty="0">
                <a:latin typeface="Calibri"/>
                <a:cs typeface="Calibri"/>
              </a:rPr>
              <a:t> </a:t>
            </a:r>
            <a:r>
              <a:rPr sz="1800" spc="-5" dirty="0">
                <a:latin typeface="Calibri"/>
                <a:cs typeface="Calibri"/>
              </a:rPr>
              <a:t>Fund, </a:t>
            </a:r>
            <a:r>
              <a:rPr sz="1800" spc="-10" dirty="0">
                <a:latin typeface="Calibri"/>
                <a:cs typeface="Calibri"/>
              </a:rPr>
              <a:t>Emergency</a:t>
            </a:r>
            <a:r>
              <a:rPr sz="1800" dirty="0">
                <a:latin typeface="Calibri"/>
                <a:cs typeface="Calibri"/>
              </a:rPr>
              <a:t> </a:t>
            </a:r>
            <a:r>
              <a:rPr sz="1800" spc="-10" dirty="0">
                <a:latin typeface="Calibri"/>
                <a:cs typeface="Calibri"/>
              </a:rPr>
              <a:t>Food</a:t>
            </a:r>
            <a:r>
              <a:rPr sz="1800" spc="5" dirty="0">
                <a:latin typeface="Calibri"/>
                <a:cs typeface="Calibri"/>
              </a:rPr>
              <a:t> </a:t>
            </a:r>
            <a:r>
              <a:rPr sz="1800" dirty="0">
                <a:latin typeface="Calibri"/>
                <a:cs typeface="Calibri"/>
              </a:rPr>
              <a:t>and </a:t>
            </a:r>
            <a:r>
              <a:rPr sz="1800" spc="-10" dirty="0">
                <a:latin typeface="Calibri"/>
                <a:cs typeface="Calibri"/>
              </a:rPr>
              <a:t>Shelter</a:t>
            </a:r>
            <a:r>
              <a:rPr sz="1800" spc="20" dirty="0">
                <a:latin typeface="Calibri"/>
                <a:cs typeface="Calibri"/>
              </a:rPr>
              <a:t> </a:t>
            </a:r>
            <a:r>
              <a:rPr sz="1800" spc="-10" dirty="0">
                <a:latin typeface="Calibri"/>
                <a:cs typeface="Calibri"/>
              </a:rPr>
              <a:t>Programs, </a:t>
            </a:r>
            <a:r>
              <a:rPr sz="1800" spc="-5" dirty="0">
                <a:latin typeface="Calibri"/>
                <a:cs typeface="Calibri"/>
              </a:rPr>
              <a:t> </a:t>
            </a:r>
            <a:r>
              <a:rPr sz="1800" spc="-10" dirty="0">
                <a:latin typeface="Calibri"/>
                <a:cs typeface="Calibri"/>
              </a:rPr>
              <a:t>Assistance to</a:t>
            </a:r>
            <a:r>
              <a:rPr sz="1800" spc="-5" dirty="0">
                <a:latin typeface="Calibri"/>
                <a:cs typeface="Calibri"/>
              </a:rPr>
              <a:t> </a:t>
            </a:r>
            <a:r>
              <a:rPr sz="1800" spc="-10" dirty="0">
                <a:latin typeface="Calibri"/>
                <a:cs typeface="Calibri"/>
              </a:rPr>
              <a:t>Firefighter</a:t>
            </a:r>
            <a:r>
              <a:rPr sz="1800" spc="10" dirty="0">
                <a:latin typeface="Calibri"/>
                <a:cs typeface="Calibri"/>
              </a:rPr>
              <a:t> </a:t>
            </a:r>
            <a:r>
              <a:rPr sz="1800" dirty="0">
                <a:latin typeface="Calibri"/>
                <a:cs typeface="Calibri"/>
              </a:rPr>
              <a:t>and</a:t>
            </a:r>
            <a:r>
              <a:rPr sz="1800" spc="15" dirty="0">
                <a:latin typeface="Calibri"/>
                <a:cs typeface="Calibri"/>
              </a:rPr>
              <a:t> </a:t>
            </a:r>
            <a:r>
              <a:rPr sz="1800" spc="-10" dirty="0">
                <a:latin typeface="Calibri"/>
                <a:cs typeface="Calibri"/>
              </a:rPr>
              <a:t>Emergency</a:t>
            </a:r>
            <a:r>
              <a:rPr sz="1800" dirty="0">
                <a:latin typeface="Calibri"/>
                <a:cs typeface="Calibri"/>
              </a:rPr>
              <a:t> </a:t>
            </a:r>
            <a:r>
              <a:rPr sz="1800" spc="-10" dirty="0">
                <a:latin typeface="Calibri"/>
                <a:cs typeface="Calibri"/>
              </a:rPr>
              <a:t>Response </a:t>
            </a:r>
            <a:r>
              <a:rPr sz="1800" spc="-5" dirty="0">
                <a:latin typeface="Calibri"/>
                <a:cs typeface="Calibri"/>
              </a:rPr>
              <a:t> </a:t>
            </a:r>
            <a:r>
              <a:rPr sz="1800" spc="-10" dirty="0">
                <a:latin typeface="Calibri"/>
                <a:cs typeface="Calibri"/>
              </a:rPr>
              <a:t>Grants,</a:t>
            </a:r>
            <a:r>
              <a:rPr sz="1800" spc="15" dirty="0">
                <a:latin typeface="Calibri"/>
                <a:cs typeface="Calibri"/>
              </a:rPr>
              <a:t> </a:t>
            </a:r>
            <a:r>
              <a:rPr sz="1800" spc="-10" dirty="0">
                <a:latin typeface="Calibri"/>
                <a:cs typeface="Calibri"/>
              </a:rPr>
              <a:t>Emergency</a:t>
            </a:r>
            <a:r>
              <a:rPr sz="1800" dirty="0">
                <a:latin typeface="Calibri"/>
                <a:cs typeface="Calibri"/>
              </a:rPr>
              <a:t> </a:t>
            </a:r>
            <a:r>
              <a:rPr sz="1800" spc="-5" dirty="0">
                <a:latin typeface="Calibri"/>
                <a:cs typeface="Calibri"/>
              </a:rPr>
              <a:t>Management</a:t>
            </a:r>
            <a:r>
              <a:rPr sz="1800" spc="5" dirty="0">
                <a:latin typeface="Calibri"/>
                <a:cs typeface="Calibri"/>
              </a:rPr>
              <a:t> </a:t>
            </a:r>
            <a:r>
              <a:rPr sz="1800" spc="-15" dirty="0">
                <a:latin typeface="Calibri"/>
                <a:cs typeface="Calibri"/>
              </a:rPr>
              <a:t>Performance </a:t>
            </a:r>
            <a:r>
              <a:rPr sz="1800" spc="-10" dirty="0">
                <a:latin typeface="Calibri"/>
                <a:cs typeface="Calibri"/>
              </a:rPr>
              <a:t> Grants,</a:t>
            </a:r>
            <a:r>
              <a:rPr sz="1800" spc="-5" dirty="0">
                <a:latin typeface="Calibri"/>
                <a:cs typeface="Calibri"/>
              </a:rPr>
              <a:t> </a:t>
            </a:r>
            <a:r>
              <a:rPr sz="1800" spc="-10" dirty="0">
                <a:latin typeface="Calibri"/>
                <a:cs typeface="Calibri"/>
              </a:rPr>
              <a:t>Economic</a:t>
            </a:r>
            <a:r>
              <a:rPr sz="1800" spc="-5" dirty="0">
                <a:latin typeface="Calibri"/>
                <a:cs typeface="Calibri"/>
              </a:rPr>
              <a:t> Development</a:t>
            </a:r>
            <a:r>
              <a:rPr sz="1800" dirty="0">
                <a:latin typeface="Calibri"/>
                <a:cs typeface="Calibri"/>
              </a:rPr>
              <a:t> </a:t>
            </a:r>
            <a:r>
              <a:rPr sz="1800" spc="-10" dirty="0">
                <a:latin typeface="Calibri"/>
                <a:cs typeface="Calibri"/>
              </a:rPr>
              <a:t>Assistance</a:t>
            </a:r>
            <a:r>
              <a:rPr sz="1800" spc="-5" dirty="0">
                <a:latin typeface="Calibri"/>
                <a:cs typeface="Calibri"/>
              </a:rPr>
              <a:t> </a:t>
            </a:r>
            <a:r>
              <a:rPr sz="1800" spc="-10" dirty="0">
                <a:latin typeface="Calibri"/>
                <a:cs typeface="Calibri"/>
              </a:rPr>
              <a:t>Programs, </a:t>
            </a:r>
            <a:r>
              <a:rPr sz="1800" spc="-395" dirty="0">
                <a:latin typeface="Calibri"/>
                <a:cs typeface="Calibri"/>
              </a:rPr>
              <a:t> </a:t>
            </a:r>
            <a:r>
              <a:rPr sz="1800" spc="-10" dirty="0">
                <a:latin typeface="Calibri"/>
                <a:cs typeface="Calibri"/>
              </a:rPr>
              <a:t>Environmental Justice</a:t>
            </a:r>
            <a:r>
              <a:rPr sz="1800" spc="10" dirty="0">
                <a:latin typeface="Calibri"/>
                <a:cs typeface="Calibri"/>
              </a:rPr>
              <a:t> </a:t>
            </a:r>
            <a:r>
              <a:rPr sz="1800" spc="-10" dirty="0">
                <a:latin typeface="Calibri"/>
                <a:cs typeface="Calibri"/>
              </a:rPr>
              <a:t>Grants, </a:t>
            </a:r>
            <a:r>
              <a:rPr sz="1800" spc="-15" dirty="0">
                <a:latin typeface="Calibri"/>
                <a:cs typeface="Calibri"/>
              </a:rPr>
              <a:t>etc.)</a:t>
            </a:r>
            <a:endParaRPr sz="1800">
              <a:latin typeface="Calibri"/>
              <a:cs typeface="Calibri"/>
            </a:endParaRPr>
          </a:p>
        </p:txBody>
      </p:sp>
      <p:sp>
        <p:nvSpPr>
          <p:cNvPr id="36" name="object 36"/>
          <p:cNvSpPr/>
          <p:nvPr/>
        </p:nvSpPr>
        <p:spPr>
          <a:xfrm>
            <a:off x="0" y="0"/>
            <a:ext cx="12192000" cy="1571625"/>
          </a:xfrm>
          <a:custGeom>
            <a:avLst/>
            <a:gdLst/>
            <a:ahLst/>
            <a:cxnLst/>
            <a:rect l="l" t="t" r="r" b="b"/>
            <a:pathLst>
              <a:path w="12192000" h="1571625">
                <a:moveTo>
                  <a:pt x="12192000" y="0"/>
                </a:moveTo>
                <a:lnTo>
                  <a:pt x="0" y="0"/>
                </a:lnTo>
                <a:lnTo>
                  <a:pt x="0" y="1571244"/>
                </a:lnTo>
                <a:lnTo>
                  <a:pt x="12192000" y="1571244"/>
                </a:lnTo>
                <a:lnTo>
                  <a:pt x="12192000" y="0"/>
                </a:lnTo>
                <a:close/>
              </a:path>
            </a:pathLst>
          </a:custGeom>
          <a:solidFill>
            <a:srgbClr val="585858"/>
          </a:solidFill>
        </p:spPr>
        <p:txBody>
          <a:bodyPr wrap="square" lIns="0" tIns="0" rIns="0" bIns="0" rtlCol="0"/>
          <a:lstStyle/>
          <a:p>
            <a:endParaRPr/>
          </a:p>
        </p:txBody>
      </p:sp>
      <p:sp>
        <p:nvSpPr>
          <p:cNvPr id="37" name="object 37"/>
          <p:cNvSpPr txBox="1">
            <a:spLocks noGrp="1"/>
          </p:cNvSpPr>
          <p:nvPr>
            <p:ph type="title"/>
          </p:nvPr>
        </p:nvSpPr>
        <p:spPr>
          <a:xfrm>
            <a:off x="141316" y="62617"/>
            <a:ext cx="11878888" cy="1367041"/>
          </a:xfrm>
          <a:prstGeom prst="rect">
            <a:avLst/>
          </a:prstGeom>
        </p:spPr>
        <p:txBody>
          <a:bodyPr vert="horz" wrap="square" lIns="0" tIns="12700" rIns="0" bIns="0" rtlCol="0">
            <a:spAutoFit/>
          </a:bodyPr>
          <a:lstStyle/>
          <a:p>
            <a:pPr marL="12700">
              <a:lnSpc>
                <a:spcPct val="100000"/>
              </a:lnSpc>
              <a:spcBef>
                <a:spcPts val="100"/>
              </a:spcBef>
            </a:pPr>
            <a:r>
              <a:rPr sz="4800" b="1" spc="-10" dirty="0">
                <a:solidFill>
                  <a:srgbClr val="FFFFFF"/>
                </a:solidFill>
                <a:effectLst>
                  <a:outerShdw blurRad="38100" dist="38100" dir="2700000" algn="tl">
                    <a:srgbClr val="000000">
                      <a:alpha val="43137"/>
                    </a:srgbClr>
                  </a:outerShdw>
                </a:effectLst>
                <a:latin typeface="Calibri"/>
                <a:cs typeface="Calibri"/>
              </a:rPr>
              <a:t>American </a:t>
            </a:r>
            <a:r>
              <a:rPr sz="4800" b="1" spc="-15" dirty="0">
                <a:solidFill>
                  <a:srgbClr val="FFFFFF"/>
                </a:solidFill>
                <a:effectLst>
                  <a:outerShdw blurRad="38100" dist="38100" dir="2700000" algn="tl">
                    <a:srgbClr val="000000">
                      <a:alpha val="43137"/>
                    </a:srgbClr>
                  </a:outerShdw>
                </a:effectLst>
                <a:latin typeface="Calibri"/>
                <a:cs typeface="Calibri"/>
              </a:rPr>
              <a:t>Rescue </a:t>
            </a:r>
            <a:r>
              <a:rPr sz="4800" b="1" dirty="0">
                <a:solidFill>
                  <a:srgbClr val="FFFFFF"/>
                </a:solidFill>
                <a:effectLst>
                  <a:outerShdw blurRad="38100" dist="38100" dir="2700000" algn="tl">
                    <a:srgbClr val="000000">
                      <a:alpha val="43137"/>
                    </a:srgbClr>
                  </a:outerShdw>
                </a:effectLst>
                <a:latin typeface="Calibri"/>
                <a:cs typeface="Calibri"/>
              </a:rPr>
              <a:t>Plan</a:t>
            </a:r>
            <a:r>
              <a:rPr lang="en-US" sz="4800" b="1" dirty="0">
                <a:solidFill>
                  <a:srgbClr val="FFFFFF"/>
                </a:solidFill>
                <a:effectLst>
                  <a:outerShdw blurRad="38100" dist="38100" dir="2700000" algn="tl">
                    <a:srgbClr val="000000">
                      <a:alpha val="43137"/>
                    </a:srgbClr>
                  </a:outerShdw>
                </a:effectLst>
                <a:latin typeface="Calibri"/>
                <a:cs typeface="Calibri"/>
              </a:rPr>
              <a:t> (ARP) </a:t>
            </a:r>
            <a:r>
              <a:rPr sz="4800" b="1" spc="-5" dirty="0">
                <a:solidFill>
                  <a:srgbClr val="FFFFFF"/>
                </a:solidFill>
                <a:effectLst>
                  <a:outerShdw blurRad="38100" dist="38100" dir="2700000" algn="tl">
                    <a:srgbClr val="000000">
                      <a:alpha val="43137"/>
                    </a:srgbClr>
                  </a:outerShdw>
                </a:effectLst>
                <a:latin typeface="Calibri"/>
                <a:cs typeface="Calibri"/>
              </a:rPr>
              <a:t>of</a:t>
            </a:r>
            <a:r>
              <a:rPr sz="4800" b="1" spc="-10" dirty="0">
                <a:solidFill>
                  <a:srgbClr val="FFFFFF"/>
                </a:solidFill>
                <a:effectLst>
                  <a:outerShdw blurRad="38100" dist="38100" dir="2700000" algn="tl">
                    <a:srgbClr val="000000">
                      <a:alpha val="43137"/>
                    </a:srgbClr>
                  </a:outerShdw>
                </a:effectLst>
                <a:latin typeface="Calibri"/>
                <a:cs typeface="Calibri"/>
              </a:rPr>
              <a:t> </a:t>
            </a:r>
            <a:r>
              <a:rPr sz="4800" b="1" dirty="0">
                <a:solidFill>
                  <a:srgbClr val="FFFFFF"/>
                </a:solidFill>
                <a:effectLst>
                  <a:outerShdw blurRad="38100" dist="38100" dir="2700000" algn="tl">
                    <a:srgbClr val="000000">
                      <a:alpha val="43137"/>
                    </a:srgbClr>
                  </a:outerShdw>
                </a:effectLst>
                <a:latin typeface="Calibri"/>
                <a:cs typeface="Calibri"/>
              </a:rPr>
              <a:t>2021</a:t>
            </a:r>
            <a:r>
              <a:rPr lang="en-US" sz="4800" b="1" dirty="0">
                <a:solidFill>
                  <a:srgbClr val="FFFFFF"/>
                </a:solidFill>
                <a:effectLst>
                  <a:outerShdw blurRad="38100" dist="38100" dir="2700000" algn="tl">
                    <a:srgbClr val="000000">
                      <a:alpha val="43137"/>
                    </a:srgbClr>
                  </a:outerShdw>
                </a:effectLst>
                <a:latin typeface="Calibri"/>
                <a:cs typeface="Calibri"/>
              </a:rPr>
              <a:t> </a:t>
            </a:r>
            <a:br>
              <a:rPr lang="en-US" sz="4800" b="1" dirty="0">
                <a:solidFill>
                  <a:srgbClr val="FFFFFF"/>
                </a:solidFill>
                <a:effectLst>
                  <a:outerShdw blurRad="38100" dist="38100" dir="2700000" algn="tl">
                    <a:srgbClr val="000000">
                      <a:alpha val="43137"/>
                    </a:srgbClr>
                  </a:outerShdw>
                </a:effectLst>
                <a:latin typeface="Calibri"/>
                <a:cs typeface="Calibri"/>
              </a:rPr>
            </a:br>
            <a:r>
              <a:rPr lang="en-US" sz="4000" b="1" dirty="0">
                <a:solidFill>
                  <a:srgbClr val="FFFFFF"/>
                </a:solidFill>
                <a:effectLst>
                  <a:outerShdw blurRad="38100" dist="38100" dir="2700000" algn="tl">
                    <a:srgbClr val="000000">
                      <a:alpha val="43137"/>
                    </a:srgbClr>
                  </a:outerShdw>
                </a:effectLst>
                <a:latin typeface="Calibri"/>
                <a:cs typeface="Calibri"/>
              </a:rPr>
              <a:t>$1.9 Trillion</a:t>
            </a:r>
            <a:endParaRPr sz="4000" b="1" dirty="0">
              <a:effectLst>
                <a:outerShdw blurRad="38100" dist="38100" dir="2700000" algn="tl">
                  <a:srgbClr val="000000">
                    <a:alpha val="43137"/>
                  </a:srgbClr>
                </a:outerShdw>
              </a:effectLst>
              <a:latin typeface="Calibri"/>
              <a:cs typeface="Calibri"/>
            </a:endParaRPr>
          </a:p>
        </p:txBody>
      </p:sp>
    </p:spTree>
    <p:extLst>
      <p:ext uri="{BB962C8B-B14F-4D97-AF65-F5344CB8AC3E}">
        <p14:creationId xmlns:p14="http://schemas.microsoft.com/office/powerpoint/2010/main" val="3414450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bject 36"/>
          <p:cNvSpPr/>
          <p:nvPr/>
        </p:nvSpPr>
        <p:spPr>
          <a:xfrm>
            <a:off x="0" y="0"/>
            <a:ext cx="12192000" cy="1571625"/>
          </a:xfrm>
          <a:custGeom>
            <a:avLst/>
            <a:gdLst/>
            <a:ahLst/>
            <a:cxnLst/>
            <a:rect l="l" t="t" r="r" b="b"/>
            <a:pathLst>
              <a:path w="12192000" h="1571625">
                <a:moveTo>
                  <a:pt x="12192000" y="0"/>
                </a:moveTo>
                <a:lnTo>
                  <a:pt x="0" y="0"/>
                </a:lnTo>
                <a:lnTo>
                  <a:pt x="0" y="1571244"/>
                </a:lnTo>
                <a:lnTo>
                  <a:pt x="12192000" y="1571244"/>
                </a:lnTo>
                <a:lnTo>
                  <a:pt x="12192000" y="0"/>
                </a:lnTo>
                <a:close/>
              </a:path>
            </a:pathLst>
          </a:custGeom>
          <a:solidFill>
            <a:srgbClr val="585858"/>
          </a:solidFill>
        </p:spPr>
        <p:txBody>
          <a:bodyPr wrap="square" lIns="0" tIns="0" rIns="0" bIns="0" rtlCol="0"/>
          <a:lstStyle/>
          <a:p>
            <a:endParaRPr/>
          </a:p>
        </p:txBody>
      </p:sp>
      <p:sp>
        <p:nvSpPr>
          <p:cNvPr id="37" name="object 37"/>
          <p:cNvSpPr txBox="1">
            <a:spLocks noGrp="1"/>
          </p:cNvSpPr>
          <p:nvPr>
            <p:ph type="title"/>
          </p:nvPr>
        </p:nvSpPr>
        <p:spPr>
          <a:xfrm>
            <a:off x="224444" y="124173"/>
            <a:ext cx="11720945" cy="1243930"/>
          </a:xfrm>
          <a:prstGeom prst="rect">
            <a:avLst/>
          </a:prstGeom>
        </p:spPr>
        <p:txBody>
          <a:bodyPr vert="horz" wrap="square" lIns="0" tIns="12700" rIns="0" bIns="0" rtlCol="0">
            <a:spAutoFit/>
          </a:bodyPr>
          <a:lstStyle/>
          <a:p>
            <a:pPr marL="12700">
              <a:lnSpc>
                <a:spcPct val="100000"/>
              </a:lnSpc>
              <a:spcBef>
                <a:spcPts val="100"/>
              </a:spcBef>
            </a:pPr>
            <a:r>
              <a:rPr lang="en-US" sz="4000" b="1" dirty="0">
                <a:solidFill>
                  <a:srgbClr val="FFFFFF"/>
                </a:solidFill>
                <a:effectLst>
                  <a:outerShdw blurRad="38100" dist="38100" dir="2700000" algn="tl">
                    <a:srgbClr val="000000">
                      <a:alpha val="43137"/>
                    </a:srgbClr>
                  </a:outerShdw>
                </a:effectLst>
                <a:latin typeface="Calibri"/>
                <a:cs typeface="Calibri"/>
              </a:rPr>
              <a:t>Coronavirus State and Local Recovery Funds (CSLRF/ARP) to Pennsylvania</a:t>
            </a:r>
            <a:endParaRPr sz="4000" b="1" dirty="0">
              <a:effectLst>
                <a:outerShdw blurRad="38100" dist="38100" dir="2700000" algn="tl">
                  <a:srgbClr val="000000">
                    <a:alpha val="43137"/>
                  </a:srgbClr>
                </a:outerShdw>
              </a:effectLst>
              <a:latin typeface="Calibri"/>
              <a:cs typeface="Calibri"/>
            </a:endParaRPr>
          </a:p>
        </p:txBody>
      </p:sp>
      <p:sp>
        <p:nvSpPr>
          <p:cNvPr id="38" name="Rectangle 37"/>
          <p:cNvSpPr/>
          <p:nvPr/>
        </p:nvSpPr>
        <p:spPr>
          <a:xfrm>
            <a:off x="550506" y="2337742"/>
            <a:ext cx="11187404" cy="5016758"/>
          </a:xfrm>
          <a:prstGeom prst="rect">
            <a:avLst/>
          </a:prstGeom>
        </p:spPr>
        <p:txBody>
          <a:bodyPr wrap="square">
            <a:spAutoFit/>
          </a:bodyPr>
          <a:lstStyle/>
          <a:p>
            <a:r>
              <a:rPr lang="en-US" sz="2400" dirty="0"/>
              <a:t>ARP/CSLRF allocated </a:t>
            </a:r>
            <a:r>
              <a:rPr lang="en-US" sz="3200" b="1" dirty="0"/>
              <a:t>$6.15 billion </a:t>
            </a:r>
            <a:r>
              <a:rPr lang="en-US" sz="2400" dirty="0"/>
              <a:t>to Pennsylvania counties, metropolitan cities, and local government units to support COVID-19 response efforts, replace lost revenue, support economic stabilization for households and businesses, and address systemic public health and economic challenges.</a:t>
            </a:r>
          </a:p>
          <a:p>
            <a:endParaRPr lang="en-US" sz="2400" dirty="0"/>
          </a:p>
          <a:p>
            <a:r>
              <a:rPr lang="en-US" sz="2400" dirty="0"/>
              <a:t>ARP funds will be issued in </a:t>
            </a:r>
            <a:r>
              <a:rPr lang="en-US" sz="2800" b="1" dirty="0"/>
              <a:t>two tranches</a:t>
            </a:r>
            <a:r>
              <a:rPr lang="en-US" sz="2400" b="1" dirty="0"/>
              <a:t> </a:t>
            </a:r>
            <a:r>
              <a:rPr lang="en-US" sz="2400" dirty="0"/>
              <a:t>to local governments. </a:t>
            </a:r>
          </a:p>
          <a:p>
            <a:endParaRPr lang="en-US" sz="2400" dirty="0"/>
          </a:p>
          <a:p>
            <a:r>
              <a:rPr lang="en-US" sz="2400" dirty="0"/>
              <a:t>Erie County received its own ARP allocation of $52 million.</a:t>
            </a:r>
          </a:p>
          <a:p>
            <a:endParaRPr lang="en-US" sz="2400" dirty="0"/>
          </a:p>
          <a:p>
            <a:r>
              <a:rPr lang="en-US" sz="2400" dirty="0"/>
              <a:t>Erie Public Schools received an allocation of $94 million.</a:t>
            </a:r>
          </a:p>
          <a:p>
            <a:endParaRPr lang="en-US" sz="2400" dirty="0"/>
          </a:p>
          <a:p>
            <a:endParaRPr lang="en-US" sz="2400" dirty="0"/>
          </a:p>
          <a:p>
            <a:endParaRPr lang="en-US" sz="2000" dirty="0"/>
          </a:p>
        </p:txBody>
      </p:sp>
    </p:spTree>
    <p:extLst>
      <p:ext uri="{BB962C8B-B14F-4D97-AF65-F5344CB8AC3E}">
        <p14:creationId xmlns:p14="http://schemas.microsoft.com/office/powerpoint/2010/main" val="1896568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1571625"/>
          </a:xfrm>
          <a:custGeom>
            <a:avLst/>
            <a:gdLst/>
            <a:ahLst/>
            <a:cxnLst/>
            <a:rect l="l" t="t" r="r" b="b"/>
            <a:pathLst>
              <a:path w="12192000" h="1571625">
                <a:moveTo>
                  <a:pt x="12192000" y="0"/>
                </a:moveTo>
                <a:lnTo>
                  <a:pt x="0" y="0"/>
                </a:lnTo>
                <a:lnTo>
                  <a:pt x="0" y="1571244"/>
                </a:lnTo>
                <a:lnTo>
                  <a:pt x="12192000" y="1571244"/>
                </a:lnTo>
                <a:lnTo>
                  <a:pt x="12192000" y="0"/>
                </a:lnTo>
                <a:close/>
              </a:path>
            </a:pathLst>
          </a:custGeom>
          <a:solidFill>
            <a:srgbClr val="585858"/>
          </a:solidFill>
        </p:spPr>
        <p:txBody>
          <a:bodyPr wrap="square" lIns="0" tIns="0" rIns="0" bIns="0" rtlCol="0"/>
          <a:lstStyle/>
          <a:p>
            <a:endParaRPr/>
          </a:p>
        </p:txBody>
      </p:sp>
      <p:sp>
        <p:nvSpPr>
          <p:cNvPr id="3" name="object 3"/>
          <p:cNvSpPr/>
          <p:nvPr/>
        </p:nvSpPr>
        <p:spPr>
          <a:xfrm>
            <a:off x="8977883" y="5106923"/>
            <a:ext cx="12065" cy="914400"/>
          </a:xfrm>
          <a:custGeom>
            <a:avLst/>
            <a:gdLst/>
            <a:ahLst/>
            <a:cxnLst/>
            <a:rect l="l" t="t" r="r" b="b"/>
            <a:pathLst>
              <a:path w="12065" h="914400">
                <a:moveTo>
                  <a:pt x="0" y="0"/>
                </a:moveTo>
                <a:lnTo>
                  <a:pt x="11938" y="914400"/>
                </a:lnTo>
              </a:path>
            </a:pathLst>
          </a:custGeom>
          <a:ln w="57150">
            <a:solidFill>
              <a:srgbClr val="4471C4"/>
            </a:solidFill>
          </a:ln>
        </p:spPr>
        <p:txBody>
          <a:bodyPr wrap="square" lIns="0" tIns="0" rIns="0" bIns="0" rtlCol="0"/>
          <a:lstStyle/>
          <a:p>
            <a:endParaRPr/>
          </a:p>
        </p:txBody>
      </p:sp>
      <p:sp>
        <p:nvSpPr>
          <p:cNvPr id="4" name="object 4"/>
          <p:cNvSpPr/>
          <p:nvPr/>
        </p:nvSpPr>
        <p:spPr>
          <a:xfrm>
            <a:off x="4239767" y="3694176"/>
            <a:ext cx="0" cy="1463040"/>
          </a:xfrm>
          <a:custGeom>
            <a:avLst/>
            <a:gdLst/>
            <a:ahLst/>
            <a:cxnLst/>
            <a:rect l="l" t="t" r="r" b="b"/>
            <a:pathLst>
              <a:path h="1463039">
                <a:moveTo>
                  <a:pt x="0" y="0"/>
                </a:moveTo>
                <a:lnTo>
                  <a:pt x="0" y="1463040"/>
                </a:lnTo>
              </a:path>
            </a:pathLst>
          </a:custGeom>
          <a:ln w="57150">
            <a:solidFill>
              <a:srgbClr val="4471C4"/>
            </a:solidFill>
          </a:ln>
        </p:spPr>
        <p:txBody>
          <a:bodyPr wrap="square" lIns="0" tIns="0" rIns="0" bIns="0" rtlCol="0"/>
          <a:lstStyle/>
          <a:p>
            <a:endParaRPr/>
          </a:p>
        </p:txBody>
      </p:sp>
      <p:sp>
        <p:nvSpPr>
          <p:cNvPr id="5" name="object 5"/>
          <p:cNvSpPr/>
          <p:nvPr/>
        </p:nvSpPr>
        <p:spPr>
          <a:xfrm>
            <a:off x="2746248" y="2839211"/>
            <a:ext cx="7407909" cy="914400"/>
          </a:xfrm>
          <a:custGeom>
            <a:avLst/>
            <a:gdLst/>
            <a:ahLst/>
            <a:cxnLst/>
            <a:rect l="l" t="t" r="r" b="b"/>
            <a:pathLst>
              <a:path w="7407909" h="914400">
                <a:moveTo>
                  <a:pt x="7382256" y="0"/>
                </a:moveTo>
                <a:lnTo>
                  <a:pt x="7398638" y="914400"/>
                </a:lnTo>
              </a:path>
              <a:path w="7407909" h="914400">
                <a:moveTo>
                  <a:pt x="0" y="19812"/>
                </a:moveTo>
                <a:lnTo>
                  <a:pt x="7406640" y="21843"/>
                </a:lnTo>
              </a:path>
              <a:path w="7407909" h="914400">
                <a:moveTo>
                  <a:pt x="7407402" y="886968"/>
                </a:moveTo>
                <a:lnTo>
                  <a:pt x="1493519" y="886968"/>
                </a:lnTo>
              </a:path>
            </a:pathLst>
          </a:custGeom>
          <a:ln w="57150">
            <a:solidFill>
              <a:srgbClr val="4471C4"/>
            </a:solidFill>
          </a:ln>
        </p:spPr>
        <p:txBody>
          <a:bodyPr wrap="square" lIns="0" tIns="0" rIns="0" bIns="0" rtlCol="0"/>
          <a:lstStyle/>
          <a:p>
            <a:endParaRPr/>
          </a:p>
        </p:txBody>
      </p:sp>
      <p:sp>
        <p:nvSpPr>
          <p:cNvPr id="6" name="object 6"/>
          <p:cNvSpPr/>
          <p:nvPr/>
        </p:nvSpPr>
        <p:spPr>
          <a:xfrm>
            <a:off x="4239767" y="5132832"/>
            <a:ext cx="4750435" cy="0"/>
          </a:xfrm>
          <a:custGeom>
            <a:avLst/>
            <a:gdLst/>
            <a:ahLst/>
            <a:cxnLst/>
            <a:rect l="l" t="t" r="r" b="b"/>
            <a:pathLst>
              <a:path w="4750434">
                <a:moveTo>
                  <a:pt x="4750181" y="0"/>
                </a:moveTo>
                <a:lnTo>
                  <a:pt x="0" y="0"/>
                </a:lnTo>
              </a:path>
            </a:pathLst>
          </a:custGeom>
          <a:ln w="57150">
            <a:solidFill>
              <a:srgbClr val="4471C4"/>
            </a:solidFill>
          </a:ln>
        </p:spPr>
        <p:txBody>
          <a:bodyPr wrap="square" lIns="0" tIns="0" rIns="0" bIns="0" rtlCol="0"/>
          <a:lstStyle/>
          <a:p>
            <a:endParaRPr/>
          </a:p>
        </p:txBody>
      </p:sp>
      <p:grpSp>
        <p:nvGrpSpPr>
          <p:cNvPr id="7" name="object 7"/>
          <p:cNvGrpSpPr/>
          <p:nvPr/>
        </p:nvGrpSpPr>
        <p:grpSpPr>
          <a:xfrm>
            <a:off x="5006721" y="5934836"/>
            <a:ext cx="3971290" cy="951865"/>
            <a:chOff x="5006721" y="5934836"/>
            <a:chExt cx="3971290" cy="951865"/>
          </a:xfrm>
        </p:grpSpPr>
        <p:sp>
          <p:nvSpPr>
            <p:cNvPr id="8" name="object 8"/>
            <p:cNvSpPr/>
            <p:nvPr/>
          </p:nvSpPr>
          <p:spPr>
            <a:xfrm>
              <a:off x="5035296" y="5995415"/>
              <a:ext cx="3942715" cy="0"/>
            </a:xfrm>
            <a:custGeom>
              <a:avLst/>
              <a:gdLst/>
              <a:ahLst/>
              <a:cxnLst/>
              <a:rect l="l" t="t" r="r" b="b"/>
              <a:pathLst>
                <a:path w="3942715">
                  <a:moveTo>
                    <a:pt x="3942587" y="0"/>
                  </a:moveTo>
                  <a:lnTo>
                    <a:pt x="0" y="0"/>
                  </a:lnTo>
                </a:path>
              </a:pathLst>
            </a:custGeom>
            <a:ln w="57150">
              <a:solidFill>
                <a:srgbClr val="4471C4"/>
              </a:solidFill>
            </a:ln>
          </p:spPr>
          <p:txBody>
            <a:bodyPr wrap="square" lIns="0" tIns="0" rIns="0" bIns="0" rtlCol="0"/>
            <a:lstStyle/>
            <a:p>
              <a:endParaRPr/>
            </a:p>
          </p:txBody>
        </p:sp>
        <p:sp>
          <p:nvSpPr>
            <p:cNvPr id="9" name="object 9"/>
            <p:cNvSpPr/>
            <p:nvPr/>
          </p:nvSpPr>
          <p:spPr>
            <a:xfrm>
              <a:off x="5035296" y="5963411"/>
              <a:ext cx="12065" cy="894715"/>
            </a:xfrm>
            <a:custGeom>
              <a:avLst/>
              <a:gdLst/>
              <a:ahLst/>
              <a:cxnLst/>
              <a:rect l="l" t="t" r="r" b="b"/>
              <a:pathLst>
                <a:path w="12064" h="894715">
                  <a:moveTo>
                    <a:pt x="0" y="0"/>
                  </a:moveTo>
                  <a:lnTo>
                    <a:pt x="11679" y="894586"/>
                  </a:lnTo>
                </a:path>
              </a:pathLst>
            </a:custGeom>
            <a:ln w="57150">
              <a:solidFill>
                <a:srgbClr val="4471C4"/>
              </a:solidFill>
            </a:ln>
          </p:spPr>
          <p:txBody>
            <a:bodyPr wrap="square" lIns="0" tIns="0" rIns="0" bIns="0" rtlCol="0"/>
            <a:lstStyle/>
            <a:p>
              <a:endParaRPr/>
            </a:p>
          </p:txBody>
        </p:sp>
      </p:grpSp>
      <p:grpSp>
        <p:nvGrpSpPr>
          <p:cNvPr id="10" name="object 10"/>
          <p:cNvGrpSpPr/>
          <p:nvPr/>
        </p:nvGrpSpPr>
        <p:grpSpPr>
          <a:xfrm>
            <a:off x="1094924" y="1606155"/>
            <a:ext cx="1809114" cy="1812289"/>
            <a:chOff x="1360932" y="1498091"/>
            <a:chExt cx="1809114" cy="1812289"/>
          </a:xfrm>
        </p:grpSpPr>
        <p:pic>
          <p:nvPicPr>
            <p:cNvPr id="11" name="object 11"/>
            <p:cNvPicPr/>
            <p:nvPr/>
          </p:nvPicPr>
          <p:blipFill>
            <a:blip r:embed="rId2" cstate="print"/>
            <a:stretch>
              <a:fillRect/>
            </a:stretch>
          </p:blipFill>
          <p:spPr>
            <a:xfrm>
              <a:off x="1360932" y="1498091"/>
              <a:ext cx="1808988" cy="1812036"/>
            </a:xfrm>
            <a:prstGeom prst="rect">
              <a:avLst/>
            </a:prstGeom>
          </p:spPr>
        </p:pic>
        <p:sp>
          <p:nvSpPr>
            <p:cNvPr id="12" name="object 12"/>
            <p:cNvSpPr/>
            <p:nvPr/>
          </p:nvSpPr>
          <p:spPr>
            <a:xfrm>
              <a:off x="1441704" y="1523999"/>
              <a:ext cx="1706880" cy="1710055"/>
            </a:xfrm>
            <a:custGeom>
              <a:avLst/>
              <a:gdLst/>
              <a:ahLst/>
              <a:cxnLst/>
              <a:rect l="l" t="t" r="r" b="b"/>
              <a:pathLst>
                <a:path w="1706880" h="1710055">
                  <a:moveTo>
                    <a:pt x="853440" y="0"/>
                  </a:moveTo>
                  <a:lnTo>
                    <a:pt x="805015" y="1353"/>
                  </a:lnTo>
                  <a:lnTo>
                    <a:pt x="757298" y="5365"/>
                  </a:lnTo>
                  <a:lnTo>
                    <a:pt x="710362" y="11964"/>
                  </a:lnTo>
                  <a:lnTo>
                    <a:pt x="664277" y="21077"/>
                  </a:lnTo>
                  <a:lnTo>
                    <a:pt x="619118" y="32632"/>
                  </a:lnTo>
                  <a:lnTo>
                    <a:pt x="574954" y="46557"/>
                  </a:lnTo>
                  <a:lnTo>
                    <a:pt x="531859" y="62780"/>
                  </a:lnTo>
                  <a:lnTo>
                    <a:pt x="489905" y="81229"/>
                  </a:lnTo>
                  <a:lnTo>
                    <a:pt x="449164" y="101831"/>
                  </a:lnTo>
                  <a:lnTo>
                    <a:pt x="409707" y="124515"/>
                  </a:lnTo>
                  <a:lnTo>
                    <a:pt x="371607" y="149207"/>
                  </a:lnTo>
                  <a:lnTo>
                    <a:pt x="334936" y="175837"/>
                  </a:lnTo>
                  <a:lnTo>
                    <a:pt x="299766" y="204331"/>
                  </a:lnTo>
                  <a:lnTo>
                    <a:pt x="266169" y="234619"/>
                  </a:lnTo>
                  <a:lnTo>
                    <a:pt x="234217" y="266626"/>
                  </a:lnTo>
                  <a:lnTo>
                    <a:pt x="203983" y="300282"/>
                  </a:lnTo>
                  <a:lnTo>
                    <a:pt x="175538" y="335514"/>
                  </a:lnTo>
                  <a:lnTo>
                    <a:pt x="148954" y="372250"/>
                  </a:lnTo>
                  <a:lnTo>
                    <a:pt x="124304" y="410417"/>
                  </a:lnTo>
                  <a:lnTo>
                    <a:pt x="101659" y="449945"/>
                  </a:lnTo>
                  <a:lnTo>
                    <a:pt x="81092" y="490759"/>
                  </a:lnTo>
                  <a:lnTo>
                    <a:pt x="62674" y="532789"/>
                  </a:lnTo>
                  <a:lnTo>
                    <a:pt x="46479" y="575962"/>
                  </a:lnTo>
                  <a:lnTo>
                    <a:pt x="32577" y="620206"/>
                  </a:lnTo>
                  <a:lnTo>
                    <a:pt x="21041" y="665449"/>
                  </a:lnTo>
                  <a:lnTo>
                    <a:pt x="11944" y="711618"/>
                  </a:lnTo>
                  <a:lnTo>
                    <a:pt x="5356" y="758642"/>
                  </a:lnTo>
                  <a:lnTo>
                    <a:pt x="1351" y="806448"/>
                  </a:lnTo>
                  <a:lnTo>
                    <a:pt x="0" y="854963"/>
                  </a:lnTo>
                  <a:lnTo>
                    <a:pt x="1351" y="903479"/>
                  </a:lnTo>
                  <a:lnTo>
                    <a:pt x="5356" y="951285"/>
                  </a:lnTo>
                  <a:lnTo>
                    <a:pt x="11944" y="998309"/>
                  </a:lnTo>
                  <a:lnTo>
                    <a:pt x="21041" y="1044478"/>
                  </a:lnTo>
                  <a:lnTo>
                    <a:pt x="32577" y="1089721"/>
                  </a:lnTo>
                  <a:lnTo>
                    <a:pt x="46479" y="1133965"/>
                  </a:lnTo>
                  <a:lnTo>
                    <a:pt x="62674" y="1177138"/>
                  </a:lnTo>
                  <a:lnTo>
                    <a:pt x="81092" y="1219168"/>
                  </a:lnTo>
                  <a:lnTo>
                    <a:pt x="101659" y="1259982"/>
                  </a:lnTo>
                  <a:lnTo>
                    <a:pt x="124304" y="1299510"/>
                  </a:lnTo>
                  <a:lnTo>
                    <a:pt x="148954" y="1337677"/>
                  </a:lnTo>
                  <a:lnTo>
                    <a:pt x="175538" y="1374413"/>
                  </a:lnTo>
                  <a:lnTo>
                    <a:pt x="203983" y="1409645"/>
                  </a:lnTo>
                  <a:lnTo>
                    <a:pt x="234217" y="1443301"/>
                  </a:lnTo>
                  <a:lnTo>
                    <a:pt x="266169" y="1475308"/>
                  </a:lnTo>
                  <a:lnTo>
                    <a:pt x="299766" y="1505596"/>
                  </a:lnTo>
                  <a:lnTo>
                    <a:pt x="334936" y="1534090"/>
                  </a:lnTo>
                  <a:lnTo>
                    <a:pt x="371607" y="1560720"/>
                  </a:lnTo>
                  <a:lnTo>
                    <a:pt x="409707" y="1585412"/>
                  </a:lnTo>
                  <a:lnTo>
                    <a:pt x="449164" y="1608096"/>
                  </a:lnTo>
                  <a:lnTo>
                    <a:pt x="489905" y="1628698"/>
                  </a:lnTo>
                  <a:lnTo>
                    <a:pt x="531859" y="1647147"/>
                  </a:lnTo>
                  <a:lnTo>
                    <a:pt x="574954" y="1663370"/>
                  </a:lnTo>
                  <a:lnTo>
                    <a:pt x="619118" y="1677295"/>
                  </a:lnTo>
                  <a:lnTo>
                    <a:pt x="664277" y="1688850"/>
                  </a:lnTo>
                  <a:lnTo>
                    <a:pt x="710362" y="1697963"/>
                  </a:lnTo>
                  <a:lnTo>
                    <a:pt x="757298" y="1704562"/>
                  </a:lnTo>
                  <a:lnTo>
                    <a:pt x="805015" y="1708574"/>
                  </a:lnTo>
                  <a:lnTo>
                    <a:pt x="853440" y="1709927"/>
                  </a:lnTo>
                  <a:lnTo>
                    <a:pt x="901864" y="1708574"/>
                  </a:lnTo>
                  <a:lnTo>
                    <a:pt x="949581" y="1704562"/>
                  </a:lnTo>
                  <a:lnTo>
                    <a:pt x="996517" y="1697963"/>
                  </a:lnTo>
                  <a:lnTo>
                    <a:pt x="1042602" y="1688850"/>
                  </a:lnTo>
                  <a:lnTo>
                    <a:pt x="1087761" y="1677295"/>
                  </a:lnTo>
                  <a:lnTo>
                    <a:pt x="1131925" y="1663370"/>
                  </a:lnTo>
                  <a:lnTo>
                    <a:pt x="1175020" y="1647147"/>
                  </a:lnTo>
                  <a:lnTo>
                    <a:pt x="1216974" y="1628698"/>
                  </a:lnTo>
                  <a:lnTo>
                    <a:pt x="1257715" y="1608096"/>
                  </a:lnTo>
                  <a:lnTo>
                    <a:pt x="1297172" y="1585412"/>
                  </a:lnTo>
                  <a:lnTo>
                    <a:pt x="1335272" y="1560720"/>
                  </a:lnTo>
                  <a:lnTo>
                    <a:pt x="1371943" y="1534090"/>
                  </a:lnTo>
                  <a:lnTo>
                    <a:pt x="1407113" y="1505596"/>
                  </a:lnTo>
                  <a:lnTo>
                    <a:pt x="1440710" y="1475308"/>
                  </a:lnTo>
                  <a:lnTo>
                    <a:pt x="1472662" y="1443301"/>
                  </a:lnTo>
                  <a:lnTo>
                    <a:pt x="1502896" y="1409645"/>
                  </a:lnTo>
                  <a:lnTo>
                    <a:pt x="1531341" y="1374413"/>
                  </a:lnTo>
                  <a:lnTo>
                    <a:pt x="1557925" y="1337677"/>
                  </a:lnTo>
                  <a:lnTo>
                    <a:pt x="1582575" y="1299510"/>
                  </a:lnTo>
                  <a:lnTo>
                    <a:pt x="1605220" y="1259982"/>
                  </a:lnTo>
                  <a:lnTo>
                    <a:pt x="1625787" y="1219168"/>
                  </a:lnTo>
                  <a:lnTo>
                    <a:pt x="1644205" y="1177138"/>
                  </a:lnTo>
                  <a:lnTo>
                    <a:pt x="1660400" y="1133965"/>
                  </a:lnTo>
                  <a:lnTo>
                    <a:pt x="1674302" y="1089721"/>
                  </a:lnTo>
                  <a:lnTo>
                    <a:pt x="1685838" y="1044478"/>
                  </a:lnTo>
                  <a:lnTo>
                    <a:pt x="1694935" y="998309"/>
                  </a:lnTo>
                  <a:lnTo>
                    <a:pt x="1701523" y="951285"/>
                  </a:lnTo>
                  <a:lnTo>
                    <a:pt x="1705528" y="903479"/>
                  </a:lnTo>
                  <a:lnTo>
                    <a:pt x="1706879" y="854963"/>
                  </a:lnTo>
                  <a:lnTo>
                    <a:pt x="1705528" y="806448"/>
                  </a:lnTo>
                  <a:lnTo>
                    <a:pt x="1701523" y="758642"/>
                  </a:lnTo>
                  <a:lnTo>
                    <a:pt x="1694935" y="711618"/>
                  </a:lnTo>
                  <a:lnTo>
                    <a:pt x="1685838" y="665449"/>
                  </a:lnTo>
                  <a:lnTo>
                    <a:pt x="1674302" y="620206"/>
                  </a:lnTo>
                  <a:lnTo>
                    <a:pt x="1660400" y="575962"/>
                  </a:lnTo>
                  <a:lnTo>
                    <a:pt x="1644205" y="532789"/>
                  </a:lnTo>
                  <a:lnTo>
                    <a:pt x="1625787" y="490759"/>
                  </a:lnTo>
                  <a:lnTo>
                    <a:pt x="1605220" y="449945"/>
                  </a:lnTo>
                  <a:lnTo>
                    <a:pt x="1582575" y="410417"/>
                  </a:lnTo>
                  <a:lnTo>
                    <a:pt x="1557925" y="372250"/>
                  </a:lnTo>
                  <a:lnTo>
                    <a:pt x="1531341" y="335514"/>
                  </a:lnTo>
                  <a:lnTo>
                    <a:pt x="1502896" y="300282"/>
                  </a:lnTo>
                  <a:lnTo>
                    <a:pt x="1472662" y="266626"/>
                  </a:lnTo>
                  <a:lnTo>
                    <a:pt x="1440710" y="234619"/>
                  </a:lnTo>
                  <a:lnTo>
                    <a:pt x="1407113" y="204331"/>
                  </a:lnTo>
                  <a:lnTo>
                    <a:pt x="1371943" y="175837"/>
                  </a:lnTo>
                  <a:lnTo>
                    <a:pt x="1335272" y="149207"/>
                  </a:lnTo>
                  <a:lnTo>
                    <a:pt x="1297172" y="124515"/>
                  </a:lnTo>
                  <a:lnTo>
                    <a:pt x="1257715" y="101831"/>
                  </a:lnTo>
                  <a:lnTo>
                    <a:pt x="1216974" y="81229"/>
                  </a:lnTo>
                  <a:lnTo>
                    <a:pt x="1175020" y="62780"/>
                  </a:lnTo>
                  <a:lnTo>
                    <a:pt x="1131925" y="46557"/>
                  </a:lnTo>
                  <a:lnTo>
                    <a:pt x="1087761" y="32632"/>
                  </a:lnTo>
                  <a:lnTo>
                    <a:pt x="1042602" y="21077"/>
                  </a:lnTo>
                  <a:lnTo>
                    <a:pt x="996517" y="11964"/>
                  </a:lnTo>
                  <a:lnTo>
                    <a:pt x="949581" y="5365"/>
                  </a:lnTo>
                  <a:lnTo>
                    <a:pt x="901864" y="1353"/>
                  </a:lnTo>
                  <a:lnTo>
                    <a:pt x="853440" y="0"/>
                  </a:lnTo>
                  <a:close/>
                </a:path>
              </a:pathLst>
            </a:custGeom>
            <a:solidFill>
              <a:srgbClr val="7E7E7E"/>
            </a:solidFill>
          </p:spPr>
          <p:txBody>
            <a:bodyPr wrap="square" lIns="0" tIns="0" rIns="0" bIns="0" rtlCol="0"/>
            <a:lstStyle/>
            <a:p>
              <a:endParaRPr/>
            </a:p>
          </p:txBody>
        </p:sp>
      </p:grpSp>
      <p:grpSp>
        <p:nvGrpSpPr>
          <p:cNvPr id="13" name="object 13"/>
          <p:cNvGrpSpPr/>
          <p:nvPr/>
        </p:nvGrpSpPr>
        <p:grpSpPr>
          <a:xfrm>
            <a:off x="7626095" y="3485362"/>
            <a:ext cx="623570" cy="623570"/>
            <a:chOff x="7626095" y="3485362"/>
            <a:chExt cx="623570" cy="623570"/>
          </a:xfrm>
        </p:grpSpPr>
        <p:pic>
          <p:nvPicPr>
            <p:cNvPr id="14" name="object 14"/>
            <p:cNvPicPr/>
            <p:nvPr/>
          </p:nvPicPr>
          <p:blipFill>
            <a:blip r:embed="rId3" cstate="print"/>
            <a:stretch>
              <a:fillRect/>
            </a:stretch>
          </p:blipFill>
          <p:spPr>
            <a:xfrm>
              <a:off x="7626095" y="3485362"/>
              <a:ext cx="623341" cy="623341"/>
            </a:xfrm>
            <a:prstGeom prst="rect">
              <a:avLst/>
            </a:prstGeom>
          </p:spPr>
        </p:pic>
        <p:sp>
          <p:nvSpPr>
            <p:cNvPr id="15" name="object 15"/>
            <p:cNvSpPr/>
            <p:nvPr/>
          </p:nvSpPr>
          <p:spPr>
            <a:xfrm>
              <a:off x="7706867" y="3511295"/>
              <a:ext cx="521334" cy="521334"/>
            </a:xfrm>
            <a:custGeom>
              <a:avLst/>
              <a:gdLst/>
              <a:ahLst/>
              <a:cxnLst/>
              <a:rect l="l" t="t" r="r" b="b"/>
              <a:pathLst>
                <a:path w="521334" h="521335">
                  <a:moveTo>
                    <a:pt x="260603" y="0"/>
                  </a:moveTo>
                  <a:lnTo>
                    <a:pt x="213769" y="4199"/>
                  </a:lnTo>
                  <a:lnTo>
                    <a:pt x="169685" y="16308"/>
                  </a:lnTo>
                  <a:lnTo>
                    <a:pt x="129088" y="35588"/>
                  </a:lnTo>
                  <a:lnTo>
                    <a:pt x="92715" y="61302"/>
                  </a:lnTo>
                  <a:lnTo>
                    <a:pt x="61302" y="92715"/>
                  </a:lnTo>
                  <a:lnTo>
                    <a:pt x="35588" y="129088"/>
                  </a:lnTo>
                  <a:lnTo>
                    <a:pt x="16308" y="169685"/>
                  </a:lnTo>
                  <a:lnTo>
                    <a:pt x="4199" y="213769"/>
                  </a:lnTo>
                  <a:lnTo>
                    <a:pt x="0" y="260603"/>
                  </a:lnTo>
                  <a:lnTo>
                    <a:pt x="4199" y="307438"/>
                  </a:lnTo>
                  <a:lnTo>
                    <a:pt x="16308" y="351522"/>
                  </a:lnTo>
                  <a:lnTo>
                    <a:pt x="35588" y="392119"/>
                  </a:lnTo>
                  <a:lnTo>
                    <a:pt x="61302" y="428492"/>
                  </a:lnTo>
                  <a:lnTo>
                    <a:pt x="92715" y="459905"/>
                  </a:lnTo>
                  <a:lnTo>
                    <a:pt x="129088" y="485619"/>
                  </a:lnTo>
                  <a:lnTo>
                    <a:pt x="169685" y="504899"/>
                  </a:lnTo>
                  <a:lnTo>
                    <a:pt x="213769" y="517008"/>
                  </a:lnTo>
                  <a:lnTo>
                    <a:pt x="260603" y="521207"/>
                  </a:lnTo>
                  <a:lnTo>
                    <a:pt x="307438" y="517008"/>
                  </a:lnTo>
                  <a:lnTo>
                    <a:pt x="351522" y="504899"/>
                  </a:lnTo>
                  <a:lnTo>
                    <a:pt x="392119" y="485619"/>
                  </a:lnTo>
                  <a:lnTo>
                    <a:pt x="428492" y="459905"/>
                  </a:lnTo>
                  <a:lnTo>
                    <a:pt x="459905" y="428492"/>
                  </a:lnTo>
                  <a:lnTo>
                    <a:pt x="485619" y="392119"/>
                  </a:lnTo>
                  <a:lnTo>
                    <a:pt x="504899" y="351522"/>
                  </a:lnTo>
                  <a:lnTo>
                    <a:pt x="517008" y="307438"/>
                  </a:lnTo>
                  <a:lnTo>
                    <a:pt x="521207" y="260603"/>
                  </a:lnTo>
                  <a:lnTo>
                    <a:pt x="517008" y="213769"/>
                  </a:lnTo>
                  <a:lnTo>
                    <a:pt x="504899" y="169685"/>
                  </a:lnTo>
                  <a:lnTo>
                    <a:pt x="485619" y="129088"/>
                  </a:lnTo>
                  <a:lnTo>
                    <a:pt x="459905" y="92715"/>
                  </a:lnTo>
                  <a:lnTo>
                    <a:pt x="428492" y="61302"/>
                  </a:lnTo>
                  <a:lnTo>
                    <a:pt x="392119" y="35588"/>
                  </a:lnTo>
                  <a:lnTo>
                    <a:pt x="351522" y="16308"/>
                  </a:lnTo>
                  <a:lnTo>
                    <a:pt x="307438" y="4199"/>
                  </a:lnTo>
                  <a:lnTo>
                    <a:pt x="260603" y="0"/>
                  </a:lnTo>
                  <a:close/>
                </a:path>
              </a:pathLst>
            </a:custGeom>
            <a:solidFill>
              <a:srgbClr val="4471C4"/>
            </a:solidFill>
          </p:spPr>
          <p:txBody>
            <a:bodyPr wrap="square" lIns="0" tIns="0" rIns="0" bIns="0" rtlCol="0"/>
            <a:lstStyle/>
            <a:p>
              <a:endParaRPr/>
            </a:p>
          </p:txBody>
        </p:sp>
      </p:grpSp>
      <p:grpSp>
        <p:nvGrpSpPr>
          <p:cNvPr id="16" name="object 16"/>
          <p:cNvGrpSpPr/>
          <p:nvPr/>
        </p:nvGrpSpPr>
        <p:grpSpPr>
          <a:xfrm>
            <a:off x="5458967" y="2543530"/>
            <a:ext cx="623570" cy="623570"/>
            <a:chOff x="5458967" y="2543530"/>
            <a:chExt cx="623570" cy="623570"/>
          </a:xfrm>
        </p:grpSpPr>
        <p:pic>
          <p:nvPicPr>
            <p:cNvPr id="17" name="object 17"/>
            <p:cNvPicPr/>
            <p:nvPr/>
          </p:nvPicPr>
          <p:blipFill>
            <a:blip r:embed="rId3" cstate="print"/>
            <a:stretch>
              <a:fillRect/>
            </a:stretch>
          </p:blipFill>
          <p:spPr>
            <a:xfrm>
              <a:off x="5458967" y="2543530"/>
              <a:ext cx="623341" cy="623341"/>
            </a:xfrm>
            <a:prstGeom prst="rect">
              <a:avLst/>
            </a:prstGeom>
          </p:spPr>
        </p:pic>
        <p:sp>
          <p:nvSpPr>
            <p:cNvPr id="18" name="object 18"/>
            <p:cNvSpPr/>
            <p:nvPr/>
          </p:nvSpPr>
          <p:spPr>
            <a:xfrm>
              <a:off x="5539739" y="2569463"/>
              <a:ext cx="521334" cy="521334"/>
            </a:xfrm>
            <a:custGeom>
              <a:avLst/>
              <a:gdLst/>
              <a:ahLst/>
              <a:cxnLst/>
              <a:rect l="l" t="t" r="r" b="b"/>
              <a:pathLst>
                <a:path w="521335" h="521335">
                  <a:moveTo>
                    <a:pt x="260604" y="0"/>
                  </a:moveTo>
                  <a:lnTo>
                    <a:pt x="213769" y="4199"/>
                  </a:lnTo>
                  <a:lnTo>
                    <a:pt x="169685" y="16308"/>
                  </a:lnTo>
                  <a:lnTo>
                    <a:pt x="129088" y="35588"/>
                  </a:lnTo>
                  <a:lnTo>
                    <a:pt x="92715" y="61302"/>
                  </a:lnTo>
                  <a:lnTo>
                    <a:pt x="61302" y="92715"/>
                  </a:lnTo>
                  <a:lnTo>
                    <a:pt x="35588" y="129088"/>
                  </a:lnTo>
                  <a:lnTo>
                    <a:pt x="16308" y="169685"/>
                  </a:lnTo>
                  <a:lnTo>
                    <a:pt x="4199" y="213769"/>
                  </a:lnTo>
                  <a:lnTo>
                    <a:pt x="0" y="260603"/>
                  </a:lnTo>
                  <a:lnTo>
                    <a:pt x="4199" y="307438"/>
                  </a:lnTo>
                  <a:lnTo>
                    <a:pt x="16308" y="351522"/>
                  </a:lnTo>
                  <a:lnTo>
                    <a:pt x="35588" y="392119"/>
                  </a:lnTo>
                  <a:lnTo>
                    <a:pt x="61302" y="428492"/>
                  </a:lnTo>
                  <a:lnTo>
                    <a:pt x="92715" y="459905"/>
                  </a:lnTo>
                  <a:lnTo>
                    <a:pt x="129088" y="485619"/>
                  </a:lnTo>
                  <a:lnTo>
                    <a:pt x="169685" y="504899"/>
                  </a:lnTo>
                  <a:lnTo>
                    <a:pt x="213769" y="517008"/>
                  </a:lnTo>
                  <a:lnTo>
                    <a:pt x="260604" y="521208"/>
                  </a:lnTo>
                  <a:lnTo>
                    <a:pt x="307438" y="517008"/>
                  </a:lnTo>
                  <a:lnTo>
                    <a:pt x="351522" y="504899"/>
                  </a:lnTo>
                  <a:lnTo>
                    <a:pt x="392119" y="485619"/>
                  </a:lnTo>
                  <a:lnTo>
                    <a:pt x="428492" y="459905"/>
                  </a:lnTo>
                  <a:lnTo>
                    <a:pt x="459905" y="428492"/>
                  </a:lnTo>
                  <a:lnTo>
                    <a:pt x="485619" y="392119"/>
                  </a:lnTo>
                  <a:lnTo>
                    <a:pt x="504899" y="351522"/>
                  </a:lnTo>
                  <a:lnTo>
                    <a:pt x="517008" y="307438"/>
                  </a:lnTo>
                  <a:lnTo>
                    <a:pt x="521208" y="260603"/>
                  </a:lnTo>
                  <a:lnTo>
                    <a:pt x="517008" y="213769"/>
                  </a:lnTo>
                  <a:lnTo>
                    <a:pt x="504899" y="169685"/>
                  </a:lnTo>
                  <a:lnTo>
                    <a:pt x="485619" y="129088"/>
                  </a:lnTo>
                  <a:lnTo>
                    <a:pt x="459905" y="92715"/>
                  </a:lnTo>
                  <a:lnTo>
                    <a:pt x="428492" y="61302"/>
                  </a:lnTo>
                  <a:lnTo>
                    <a:pt x="392119" y="35588"/>
                  </a:lnTo>
                  <a:lnTo>
                    <a:pt x="351522" y="16308"/>
                  </a:lnTo>
                  <a:lnTo>
                    <a:pt x="307438" y="4199"/>
                  </a:lnTo>
                  <a:lnTo>
                    <a:pt x="260604" y="0"/>
                  </a:lnTo>
                  <a:close/>
                </a:path>
              </a:pathLst>
            </a:custGeom>
            <a:solidFill>
              <a:srgbClr val="4471C4"/>
            </a:solidFill>
          </p:spPr>
          <p:txBody>
            <a:bodyPr wrap="square" lIns="0" tIns="0" rIns="0" bIns="0" rtlCol="0"/>
            <a:lstStyle/>
            <a:p>
              <a:endParaRPr/>
            </a:p>
          </p:txBody>
        </p:sp>
      </p:grpSp>
      <p:grpSp>
        <p:nvGrpSpPr>
          <p:cNvPr id="19" name="object 19"/>
          <p:cNvGrpSpPr/>
          <p:nvPr/>
        </p:nvGrpSpPr>
        <p:grpSpPr>
          <a:xfrm>
            <a:off x="3898391" y="4143730"/>
            <a:ext cx="623570" cy="623570"/>
            <a:chOff x="3898391" y="4143730"/>
            <a:chExt cx="623570" cy="623570"/>
          </a:xfrm>
        </p:grpSpPr>
        <p:pic>
          <p:nvPicPr>
            <p:cNvPr id="20" name="object 20"/>
            <p:cNvPicPr/>
            <p:nvPr/>
          </p:nvPicPr>
          <p:blipFill>
            <a:blip r:embed="rId3" cstate="print"/>
            <a:stretch>
              <a:fillRect/>
            </a:stretch>
          </p:blipFill>
          <p:spPr>
            <a:xfrm>
              <a:off x="3898391" y="4143730"/>
              <a:ext cx="623341" cy="623341"/>
            </a:xfrm>
            <a:prstGeom prst="rect">
              <a:avLst/>
            </a:prstGeom>
          </p:spPr>
        </p:pic>
        <p:sp>
          <p:nvSpPr>
            <p:cNvPr id="21" name="object 21"/>
            <p:cNvSpPr/>
            <p:nvPr/>
          </p:nvSpPr>
          <p:spPr>
            <a:xfrm>
              <a:off x="3979163" y="4169664"/>
              <a:ext cx="521334" cy="521334"/>
            </a:xfrm>
            <a:custGeom>
              <a:avLst/>
              <a:gdLst/>
              <a:ahLst/>
              <a:cxnLst/>
              <a:rect l="l" t="t" r="r" b="b"/>
              <a:pathLst>
                <a:path w="521335" h="521335">
                  <a:moveTo>
                    <a:pt x="260603" y="0"/>
                  </a:moveTo>
                  <a:lnTo>
                    <a:pt x="213769" y="4199"/>
                  </a:lnTo>
                  <a:lnTo>
                    <a:pt x="169685" y="16308"/>
                  </a:lnTo>
                  <a:lnTo>
                    <a:pt x="129088" y="35588"/>
                  </a:lnTo>
                  <a:lnTo>
                    <a:pt x="92715" y="61302"/>
                  </a:lnTo>
                  <a:lnTo>
                    <a:pt x="61302" y="92715"/>
                  </a:lnTo>
                  <a:lnTo>
                    <a:pt x="35588" y="129088"/>
                  </a:lnTo>
                  <a:lnTo>
                    <a:pt x="16308" y="169685"/>
                  </a:lnTo>
                  <a:lnTo>
                    <a:pt x="4199" y="213769"/>
                  </a:lnTo>
                  <a:lnTo>
                    <a:pt x="0" y="260604"/>
                  </a:lnTo>
                  <a:lnTo>
                    <a:pt x="4199" y="307438"/>
                  </a:lnTo>
                  <a:lnTo>
                    <a:pt x="16308" y="351522"/>
                  </a:lnTo>
                  <a:lnTo>
                    <a:pt x="35588" y="392119"/>
                  </a:lnTo>
                  <a:lnTo>
                    <a:pt x="61302" y="428492"/>
                  </a:lnTo>
                  <a:lnTo>
                    <a:pt x="92715" y="459905"/>
                  </a:lnTo>
                  <a:lnTo>
                    <a:pt x="129088" y="485619"/>
                  </a:lnTo>
                  <a:lnTo>
                    <a:pt x="169685" y="504899"/>
                  </a:lnTo>
                  <a:lnTo>
                    <a:pt x="213769" y="517008"/>
                  </a:lnTo>
                  <a:lnTo>
                    <a:pt x="260603" y="521208"/>
                  </a:lnTo>
                  <a:lnTo>
                    <a:pt x="307438" y="517008"/>
                  </a:lnTo>
                  <a:lnTo>
                    <a:pt x="351522" y="504899"/>
                  </a:lnTo>
                  <a:lnTo>
                    <a:pt x="392119" y="485619"/>
                  </a:lnTo>
                  <a:lnTo>
                    <a:pt x="428492" y="459905"/>
                  </a:lnTo>
                  <a:lnTo>
                    <a:pt x="459905" y="428492"/>
                  </a:lnTo>
                  <a:lnTo>
                    <a:pt x="485619" y="392119"/>
                  </a:lnTo>
                  <a:lnTo>
                    <a:pt x="504899" y="351522"/>
                  </a:lnTo>
                  <a:lnTo>
                    <a:pt x="517008" y="307438"/>
                  </a:lnTo>
                  <a:lnTo>
                    <a:pt x="521208" y="260604"/>
                  </a:lnTo>
                  <a:lnTo>
                    <a:pt x="517008" y="213769"/>
                  </a:lnTo>
                  <a:lnTo>
                    <a:pt x="504899" y="169685"/>
                  </a:lnTo>
                  <a:lnTo>
                    <a:pt x="485619" y="129088"/>
                  </a:lnTo>
                  <a:lnTo>
                    <a:pt x="459905" y="92715"/>
                  </a:lnTo>
                  <a:lnTo>
                    <a:pt x="428492" y="61302"/>
                  </a:lnTo>
                  <a:lnTo>
                    <a:pt x="392119" y="35588"/>
                  </a:lnTo>
                  <a:lnTo>
                    <a:pt x="351522" y="16308"/>
                  </a:lnTo>
                  <a:lnTo>
                    <a:pt x="307438" y="4199"/>
                  </a:lnTo>
                  <a:lnTo>
                    <a:pt x="260603" y="0"/>
                  </a:lnTo>
                  <a:close/>
                </a:path>
              </a:pathLst>
            </a:custGeom>
            <a:solidFill>
              <a:srgbClr val="4471C4"/>
            </a:solidFill>
          </p:spPr>
          <p:txBody>
            <a:bodyPr wrap="square" lIns="0" tIns="0" rIns="0" bIns="0" rtlCol="0"/>
            <a:lstStyle/>
            <a:p>
              <a:endParaRPr/>
            </a:p>
          </p:txBody>
        </p:sp>
      </p:grpSp>
      <p:grpSp>
        <p:nvGrpSpPr>
          <p:cNvPr id="22" name="object 22"/>
          <p:cNvGrpSpPr/>
          <p:nvPr/>
        </p:nvGrpSpPr>
        <p:grpSpPr>
          <a:xfrm>
            <a:off x="4715255" y="6115808"/>
            <a:ext cx="623570" cy="623570"/>
            <a:chOff x="4715255" y="6115808"/>
            <a:chExt cx="623570" cy="623570"/>
          </a:xfrm>
        </p:grpSpPr>
        <p:pic>
          <p:nvPicPr>
            <p:cNvPr id="23" name="object 23"/>
            <p:cNvPicPr/>
            <p:nvPr/>
          </p:nvPicPr>
          <p:blipFill>
            <a:blip r:embed="rId3" cstate="print"/>
            <a:stretch>
              <a:fillRect/>
            </a:stretch>
          </p:blipFill>
          <p:spPr>
            <a:xfrm>
              <a:off x="4715255" y="6115808"/>
              <a:ext cx="623341" cy="623341"/>
            </a:xfrm>
            <a:prstGeom prst="rect">
              <a:avLst/>
            </a:prstGeom>
          </p:spPr>
        </p:pic>
        <p:sp>
          <p:nvSpPr>
            <p:cNvPr id="24" name="object 24"/>
            <p:cNvSpPr/>
            <p:nvPr/>
          </p:nvSpPr>
          <p:spPr>
            <a:xfrm>
              <a:off x="4796027" y="6141719"/>
              <a:ext cx="521334" cy="521334"/>
            </a:xfrm>
            <a:custGeom>
              <a:avLst/>
              <a:gdLst/>
              <a:ahLst/>
              <a:cxnLst/>
              <a:rect l="l" t="t" r="r" b="b"/>
              <a:pathLst>
                <a:path w="521335" h="521334">
                  <a:moveTo>
                    <a:pt x="260604" y="0"/>
                  </a:moveTo>
                  <a:lnTo>
                    <a:pt x="213769" y="4198"/>
                  </a:lnTo>
                  <a:lnTo>
                    <a:pt x="169685" y="16303"/>
                  </a:lnTo>
                  <a:lnTo>
                    <a:pt x="129088" y="35579"/>
                  </a:lnTo>
                  <a:lnTo>
                    <a:pt x="92715" y="61290"/>
                  </a:lnTo>
                  <a:lnTo>
                    <a:pt x="61302" y="92699"/>
                  </a:lnTo>
                  <a:lnTo>
                    <a:pt x="35588" y="129071"/>
                  </a:lnTo>
                  <a:lnTo>
                    <a:pt x="16308" y="169670"/>
                  </a:lnTo>
                  <a:lnTo>
                    <a:pt x="4199" y="213759"/>
                  </a:lnTo>
                  <a:lnTo>
                    <a:pt x="0" y="260603"/>
                  </a:lnTo>
                  <a:lnTo>
                    <a:pt x="4199" y="307448"/>
                  </a:lnTo>
                  <a:lnTo>
                    <a:pt x="16308" y="351537"/>
                  </a:lnTo>
                  <a:lnTo>
                    <a:pt x="35588" y="392136"/>
                  </a:lnTo>
                  <a:lnTo>
                    <a:pt x="61302" y="428508"/>
                  </a:lnTo>
                  <a:lnTo>
                    <a:pt x="92715" y="459917"/>
                  </a:lnTo>
                  <a:lnTo>
                    <a:pt x="129088" y="485628"/>
                  </a:lnTo>
                  <a:lnTo>
                    <a:pt x="169685" y="504904"/>
                  </a:lnTo>
                  <a:lnTo>
                    <a:pt x="213769" y="517009"/>
                  </a:lnTo>
                  <a:lnTo>
                    <a:pt x="260604" y="521207"/>
                  </a:lnTo>
                  <a:lnTo>
                    <a:pt x="307438" y="517009"/>
                  </a:lnTo>
                  <a:lnTo>
                    <a:pt x="351522" y="504904"/>
                  </a:lnTo>
                  <a:lnTo>
                    <a:pt x="392119" y="485628"/>
                  </a:lnTo>
                  <a:lnTo>
                    <a:pt x="428492" y="459917"/>
                  </a:lnTo>
                  <a:lnTo>
                    <a:pt x="459905" y="428508"/>
                  </a:lnTo>
                  <a:lnTo>
                    <a:pt x="485619" y="392136"/>
                  </a:lnTo>
                  <a:lnTo>
                    <a:pt x="504899" y="351537"/>
                  </a:lnTo>
                  <a:lnTo>
                    <a:pt x="517008" y="307448"/>
                  </a:lnTo>
                  <a:lnTo>
                    <a:pt x="521208" y="260603"/>
                  </a:lnTo>
                  <a:lnTo>
                    <a:pt x="517008" y="213759"/>
                  </a:lnTo>
                  <a:lnTo>
                    <a:pt x="504899" y="169670"/>
                  </a:lnTo>
                  <a:lnTo>
                    <a:pt x="485619" y="129071"/>
                  </a:lnTo>
                  <a:lnTo>
                    <a:pt x="459905" y="92699"/>
                  </a:lnTo>
                  <a:lnTo>
                    <a:pt x="428492" y="61290"/>
                  </a:lnTo>
                  <a:lnTo>
                    <a:pt x="392119" y="35579"/>
                  </a:lnTo>
                  <a:lnTo>
                    <a:pt x="351522" y="16303"/>
                  </a:lnTo>
                  <a:lnTo>
                    <a:pt x="307438" y="4198"/>
                  </a:lnTo>
                  <a:lnTo>
                    <a:pt x="260604" y="0"/>
                  </a:lnTo>
                  <a:close/>
                </a:path>
              </a:pathLst>
            </a:custGeom>
            <a:solidFill>
              <a:srgbClr val="4471C4"/>
            </a:solidFill>
          </p:spPr>
          <p:txBody>
            <a:bodyPr wrap="square" lIns="0" tIns="0" rIns="0" bIns="0" rtlCol="0"/>
            <a:lstStyle/>
            <a:p>
              <a:endParaRPr/>
            </a:p>
          </p:txBody>
        </p:sp>
      </p:grpSp>
      <p:sp>
        <p:nvSpPr>
          <p:cNvPr id="25" name="object 25"/>
          <p:cNvSpPr txBox="1">
            <a:spLocks noGrp="1"/>
          </p:cNvSpPr>
          <p:nvPr>
            <p:ph type="title"/>
          </p:nvPr>
        </p:nvSpPr>
        <p:spPr>
          <a:xfrm>
            <a:off x="312821" y="365821"/>
            <a:ext cx="11608067" cy="751488"/>
          </a:xfrm>
          <a:prstGeom prst="rect">
            <a:avLst/>
          </a:prstGeom>
        </p:spPr>
        <p:txBody>
          <a:bodyPr vert="horz" wrap="square" lIns="0" tIns="12700" rIns="0" bIns="0" rtlCol="0">
            <a:spAutoFit/>
          </a:bodyPr>
          <a:lstStyle/>
          <a:p>
            <a:pPr marL="12700">
              <a:lnSpc>
                <a:spcPct val="100000"/>
              </a:lnSpc>
              <a:spcBef>
                <a:spcPts val="100"/>
              </a:spcBef>
            </a:pPr>
            <a:r>
              <a:rPr sz="4800" b="1" spc="-40" dirty="0">
                <a:solidFill>
                  <a:srgbClr val="FFFFFF"/>
                </a:solidFill>
                <a:effectLst>
                  <a:outerShdw blurRad="38100" dist="38100" dir="2700000" algn="tl">
                    <a:srgbClr val="000000">
                      <a:alpha val="43137"/>
                    </a:srgbClr>
                  </a:outerShdw>
                </a:effectLst>
                <a:latin typeface="Calibri"/>
                <a:cs typeface="Calibri"/>
              </a:rPr>
              <a:t>ARP</a:t>
            </a:r>
            <a:r>
              <a:rPr sz="4800" b="1" spc="-45" dirty="0">
                <a:solidFill>
                  <a:srgbClr val="FFFFFF"/>
                </a:solidFill>
                <a:effectLst>
                  <a:outerShdw blurRad="38100" dist="38100" dir="2700000" algn="tl">
                    <a:srgbClr val="000000">
                      <a:alpha val="43137"/>
                    </a:srgbClr>
                  </a:outerShdw>
                </a:effectLst>
                <a:latin typeface="Calibri"/>
                <a:cs typeface="Calibri"/>
              </a:rPr>
              <a:t> </a:t>
            </a:r>
            <a:r>
              <a:rPr sz="4800" b="1" spc="-5" dirty="0">
                <a:solidFill>
                  <a:srgbClr val="FFFFFF"/>
                </a:solidFill>
                <a:effectLst>
                  <a:outerShdw blurRad="38100" dist="38100" dir="2700000" algn="tl">
                    <a:srgbClr val="000000">
                      <a:alpha val="43137"/>
                    </a:srgbClr>
                  </a:outerShdw>
                </a:effectLst>
                <a:latin typeface="Calibri"/>
                <a:cs typeface="Calibri"/>
              </a:rPr>
              <a:t>Timing</a:t>
            </a:r>
            <a:endParaRPr sz="4800" b="1" dirty="0">
              <a:effectLst>
                <a:outerShdw blurRad="38100" dist="38100" dir="2700000" algn="tl">
                  <a:srgbClr val="000000">
                    <a:alpha val="43137"/>
                  </a:srgbClr>
                </a:outerShdw>
              </a:effectLst>
              <a:latin typeface="Calibri"/>
              <a:cs typeface="Calibri"/>
            </a:endParaRPr>
          </a:p>
        </p:txBody>
      </p:sp>
      <p:sp>
        <p:nvSpPr>
          <p:cNvPr id="26" name="object 26"/>
          <p:cNvSpPr txBox="1"/>
          <p:nvPr/>
        </p:nvSpPr>
        <p:spPr>
          <a:xfrm>
            <a:off x="1419281" y="1886064"/>
            <a:ext cx="1220470" cy="1123315"/>
          </a:xfrm>
          <a:prstGeom prst="rect">
            <a:avLst/>
          </a:prstGeom>
        </p:spPr>
        <p:txBody>
          <a:bodyPr vert="horz" wrap="square" lIns="0" tIns="12700" rIns="0" bIns="0" rtlCol="0">
            <a:spAutoFit/>
          </a:bodyPr>
          <a:lstStyle/>
          <a:p>
            <a:pPr marL="12700" marR="5080" algn="ctr">
              <a:lnSpc>
                <a:spcPct val="100000"/>
              </a:lnSpc>
              <a:spcBef>
                <a:spcPts val="100"/>
              </a:spcBef>
            </a:pPr>
            <a:r>
              <a:rPr sz="1800" b="1" dirty="0">
                <a:solidFill>
                  <a:srgbClr val="FFFFFF"/>
                </a:solidFill>
                <a:latin typeface="Arial"/>
                <a:cs typeface="Arial"/>
              </a:rPr>
              <a:t>WINTER </a:t>
            </a:r>
            <a:r>
              <a:rPr sz="1800" b="1" spc="5" dirty="0">
                <a:solidFill>
                  <a:srgbClr val="FFFFFF"/>
                </a:solidFill>
                <a:latin typeface="Arial"/>
                <a:cs typeface="Arial"/>
              </a:rPr>
              <a:t> </a:t>
            </a:r>
            <a:r>
              <a:rPr sz="1800" b="1" spc="-10" dirty="0">
                <a:solidFill>
                  <a:srgbClr val="FFFFFF"/>
                </a:solidFill>
                <a:latin typeface="Arial"/>
                <a:cs typeface="Arial"/>
              </a:rPr>
              <a:t>2020: </a:t>
            </a:r>
            <a:r>
              <a:rPr sz="1800" b="1" spc="-5" dirty="0">
                <a:solidFill>
                  <a:srgbClr val="FFFFFF"/>
                </a:solidFill>
                <a:latin typeface="Arial"/>
                <a:cs typeface="Arial"/>
              </a:rPr>
              <a:t> </a:t>
            </a:r>
            <a:r>
              <a:rPr sz="1800" b="1" spc="-135" dirty="0">
                <a:solidFill>
                  <a:srgbClr val="FFFFFF"/>
                </a:solidFill>
                <a:latin typeface="Arial"/>
                <a:cs typeface="Arial"/>
              </a:rPr>
              <a:t>P</a:t>
            </a:r>
            <a:r>
              <a:rPr sz="1800" b="1" spc="-60" dirty="0">
                <a:solidFill>
                  <a:srgbClr val="FFFFFF"/>
                </a:solidFill>
                <a:latin typeface="Arial"/>
                <a:cs typeface="Arial"/>
              </a:rPr>
              <a:t>A</a:t>
            </a:r>
            <a:r>
              <a:rPr sz="1800" b="1" spc="-5" dirty="0">
                <a:solidFill>
                  <a:srgbClr val="FFFFFF"/>
                </a:solidFill>
                <a:latin typeface="Arial"/>
                <a:cs typeface="Arial"/>
              </a:rPr>
              <a:t>N</a:t>
            </a:r>
            <a:r>
              <a:rPr sz="1800" b="1" spc="-15" dirty="0">
                <a:solidFill>
                  <a:srgbClr val="FFFFFF"/>
                </a:solidFill>
                <a:latin typeface="Arial"/>
                <a:cs typeface="Arial"/>
              </a:rPr>
              <a:t>D</a:t>
            </a:r>
            <a:r>
              <a:rPr sz="1800" b="1" dirty="0">
                <a:solidFill>
                  <a:srgbClr val="FFFFFF"/>
                </a:solidFill>
                <a:latin typeface="Arial"/>
                <a:cs typeface="Arial"/>
              </a:rPr>
              <a:t>EMIC  BEGINS</a:t>
            </a:r>
            <a:endParaRPr sz="1800">
              <a:latin typeface="Arial"/>
              <a:cs typeface="Arial"/>
            </a:endParaRPr>
          </a:p>
        </p:txBody>
      </p:sp>
      <p:sp>
        <p:nvSpPr>
          <p:cNvPr id="27" name="object 27"/>
          <p:cNvSpPr txBox="1"/>
          <p:nvPr/>
        </p:nvSpPr>
        <p:spPr>
          <a:xfrm>
            <a:off x="8281161" y="3771392"/>
            <a:ext cx="2629535" cy="57404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7E7E7E"/>
                </a:solidFill>
                <a:latin typeface="Arial"/>
                <a:cs typeface="Arial"/>
              </a:rPr>
              <a:t>SUMMER</a:t>
            </a:r>
            <a:r>
              <a:rPr sz="1800" b="1" spc="-40" dirty="0">
                <a:solidFill>
                  <a:srgbClr val="7E7E7E"/>
                </a:solidFill>
                <a:latin typeface="Arial"/>
                <a:cs typeface="Arial"/>
              </a:rPr>
              <a:t> </a:t>
            </a:r>
            <a:r>
              <a:rPr sz="1800" b="1" spc="-5" dirty="0">
                <a:solidFill>
                  <a:srgbClr val="7E7E7E"/>
                </a:solidFill>
                <a:latin typeface="Arial"/>
                <a:cs typeface="Arial"/>
              </a:rPr>
              <a:t>2021:</a:t>
            </a:r>
            <a:endParaRPr sz="1800">
              <a:latin typeface="Arial"/>
              <a:cs typeface="Arial"/>
            </a:endParaRPr>
          </a:p>
          <a:p>
            <a:pPr marL="12700">
              <a:lnSpc>
                <a:spcPct val="100000"/>
              </a:lnSpc>
            </a:pPr>
            <a:r>
              <a:rPr sz="1800" b="1" dirty="0">
                <a:solidFill>
                  <a:srgbClr val="7E7E7E"/>
                </a:solidFill>
                <a:latin typeface="Arial"/>
                <a:cs typeface="Arial"/>
              </a:rPr>
              <a:t>FIRST</a:t>
            </a:r>
            <a:r>
              <a:rPr sz="1800" b="1" spc="-30" dirty="0">
                <a:solidFill>
                  <a:srgbClr val="7E7E7E"/>
                </a:solidFill>
                <a:latin typeface="Arial"/>
                <a:cs typeface="Arial"/>
              </a:rPr>
              <a:t> </a:t>
            </a:r>
            <a:r>
              <a:rPr sz="1800" b="1" dirty="0">
                <a:solidFill>
                  <a:srgbClr val="7E7E7E"/>
                </a:solidFill>
                <a:latin typeface="Arial"/>
                <a:cs typeface="Arial"/>
              </a:rPr>
              <a:t>½</a:t>
            </a:r>
            <a:r>
              <a:rPr sz="1800" b="1" spc="-20" dirty="0">
                <a:solidFill>
                  <a:srgbClr val="7E7E7E"/>
                </a:solidFill>
                <a:latin typeface="Arial"/>
                <a:cs typeface="Arial"/>
              </a:rPr>
              <a:t> </a:t>
            </a:r>
            <a:r>
              <a:rPr sz="1800" b="1" spc="-5" dirty="0">
                <a:solidFill>
                  <a:srgbClr val="7E7E7E"/>
                </a:solidFill>
                <a:latin typeface="Arial"/>
                <a:cs typeface="Arial"/>
              </a:rPr>
              <a:t>DISTRIBUTION</a:t>
            </a:r>
            <a:endParaRPr sz="1800">
              <a:latin typeface="Arial"/>
              <a:cs typeface="Arial"/>
            </a:endParaRPr>
          </a:p>
        </p:txBody>
      </p:sp>
      <p:sp>
        <p:nvSpPr>
          <p:cNvPr id="28" name="object 28"/>
          <p:cNvSpPr txBox="1"/>
          <p:nvPr/>
        </p:nvSpPr>
        <p:spPr>
          <a:xfrm>
            <a:off x="5365241" y="6173825"/>
            <a:ext cx="3429000" cy="57404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7E7E7E"/>
                </a:solidFill>
                <a:latin typeface="Arial"/>
                <a:cs typeface="Arial"/>
              </a:rPr>
              <a:t>DECEMBER</a:t>
            </a:r>
            <a:r>
              <a:rPr sz="1800" b="1" spc="-15" dirty="0">
                <a:solidFill>
                  <a:srgbClr val="7E7E7E"/>
                </a:solidFill>
                <a:latin typeface="Arial"/>
                <a:cs typeface="Arial"/>
              </a:rPr>
              <a:t> </a:t>
            </a:r>
            <a:r>
              <a:rPr sz="1800" b="1" spc="-5" dirty="0">
                <a:solidFill>
                  <a:srgbClr val="7E7E7E"/>
                </a:solidFill>
                <a:latin typeface="Arial"/>
                <a:cs typeface="Arial"/>
              </a:rPr>
              <a:t>31,</a:t>
            </a:r>
            <a:r>
              <a:rPr sz="1800" b="1" spc="-15" dirty="0">
                <a:solidFill>
                  <a:srgbClr val="7E7E7E"/>
                </a:solidFill>
                <a:latin typeface="Arial"/>
                <a:cs typeface="Arial"/>
              </a:rPr>
              <a:t> </a:t>
            </a:r>
            <a:r>
              <a:rPr sz="1800" b="1" spc="-5" dirty="0">
                <a:solidFill>
                  <a:srgbClr val="7E7E7E"/>
                </a:solidFill>
                <a:latin typeface="Arial"/>
                <a:cs typeface="Arial"/>
              </a:rPr>
              <a:t>2026:</a:t>
            </a:r>
            <a:endParaRPr sz="1800">
              <a:latin typeface="Arial"/>
              <a:cs typeface="Arial"/>
            </a:endParaRPr>
          </a:p>
          <a:p>
            <a:pPr marL="29209">
              <a:lnSpc>
                <a:spcPct val="100000"/>
              </a:lnSpc>
            </a:pPr>
            <a:r>
              <a:rPr sz="1800" b="1" spc="-20" dirty="0">
                <a:solidFill>
                  <a:srgbClr val="7E7E7E"/>
                </a:solidFill>
                <a:latin typeface="Arial"/>
                <a:cs typeface="Arial"/>
              </a:rPr>
              <a:t>ALL</a:t>
            </a:r>
            <a:r>
              <a:rPr sz="1800" b="1" spc="5" dirty="0">
                <a:solidFill>
                  <a:srgbClr val="7E7E7E"/>
                </a:solidFill>
                <a:latin typeface="Arial"/>
                <a:cs typeface="Arial"/>
              </a:rPr>
              <a:t> </a:t>
            </a:r>
            <a:r>
              <a:rPr sz="1800" b="1" spc="-5" dirty="0">
                <a:solidFill>
                  <a:srgbClr val="7E7E7E"/>
                </a:solidFill>
                <a:latin typeface="Arial"/>
                <a:cs typeface="Arial"/>
              </a:rPr>
              <a:t>FUNDS</a:t>
            </a:r>
            <a:r>
              <a:rPr sz="1800" b="1" spc="-10" dirty="0">
                <a:solidFill>
                  <a:srgbClr val="7E7E7E"/>
                </a:solidFill>
                <a:latin typeface="Arial"/>
                <a:cs typeface="Arial"/>
              </a:rPr>
              <a:t> </a:t>
            </a:r>
            <a:r>
              <a:rPr sz="1800" b="1" spc="-35" dirty="0">
                <a:solidFill>
                  <a:srgbClr val="7E7E7E"/>
                </a:solidFill>
                <a:latin typeface="Arial"/>
                <a:cs typeface="Arial"/>
              </a:rPr>
              <a:t>FULLY</a:t>
            </a:r>
            <a:r>
              <a:rPr sz="1800" b="1" spc="-50" dirty="0">
                <a:solidFill>
                  <a:srgbClr val="7E7E7E"/>
                </a:solidFill>
                <a:latin typeface="Arial"/>
                <a:cs typeface="Arial"/>
              </a:rPr>
              <a:t> </a:t>
            </a:r>
            <a:r>
              <a:rPr sz="1800" b="1" spc="-5" dirty="0">
                <a:solidFill>
                  <a:srgbClr val="7E7E7E"/>
                </a:solidFill>
                <a:latin typeface="Arial"/>
                <a:cs typeface="Arial"/>
              </a:rPr>
              <a:t>EXPENDED</a:t>
            </a:r>
            <a:endParaRPr sz="1800">
              <a:latin typeface="Arial"/>
              <a:cs typeface="Arial"/>
            </a:endParaRPr>
          </a:p>
        </p:txBody>
      </p:sp>
      <p:sp>
        <p:nvSpPr>
          <p:cNvPr id="29" name="object 29"/>
          <p:cNvSpPr txBox="1"/>
          <p:nvPr/>
        </p:nvSpPr>
        <p:spPr>
          <a:xfrm>
            <a:off x="6140958" y="2250440"/>
            <a:ext cx="3471545" cy="57404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rgbClr val="7E7E7E"/>
                </a:solidFill>
                <a:latin typeface="Arial"/>
                <a:cs typeface="Arial"/>
              </a:rPr>
              <a:t>MARCH</a:t>
            </a:r>
            <a:r>
              <a:rPr sz="1800" b="1" spc="25" dirty="0">
                <a:solidFill>
                  <a:srgbClr val="7E7E7E"/>
                </a:solidFill>
                <a:latin typeface="Arial"/>
                <a:cs typeface="Arial"/>
              </a:rPr>
              <a:t> </a:t>
            </a:r>
            <a:r>
              <a:rPr sz="1800" b="1" dirty="0">
                <a:solidFill>
                  <a:srgbClr val="7E7E7E"/>
                </a:solidFill>
                <a:latin typeface="Arial"/>
                <a:cs typeface="Arial"/>
              </a:rPr>
              <a:t>3,</a:t>
            </a:r>
            <a:r>
              <a:rPr sz="1800" b="1" spc="-30" dirty="0">
                <a:solidFill>
                  <a:srgbClr val="7E7E7E"/>
                </a:solidFill>
                <a:latin typeface="Arial"/>
                <a:cs typeface="Arial"/>
              </a:rPr>
              <a:t> </a:t>
            </a:r>
            <a:r>
              <a:rPr sz="1800" b="1" spc="-5" dirty="0">
                <a:solidFill>
                  <a:srgbClr val="7E7E7E"/>
                </a:solidFill>
                <a:latin typeface="Arial"/>
                <a:cs typeface="Arial"/>
              </a:rPr>
              <a:t>2021:</a:t>
            </a:r>
            <a:endParaRPr sz="1800" dirty="0">
              <a:latin typeface="Arial"/>
              <a:cs typeface="Arial"/>
            </a:endParaRPr>
          </a:p>
          <a:p>
            <a:pPr marL="32384">
              <a:lnSpc>
                <a:spcPct val="100000"/>
              </a:lnSpc>
            </a:pPr>
            <a:r>
              <a:rPr sz="1800" b="1" spc="-20" dirty="0">
                <a:solidFill>
                  <a:srgbClr val="7E7E7E"/>
                </a:solidFill>
                <a:latin typeface="Arial"/>
                <a:cs typeface="Arial"/>
              </a:rPr>
              <a:t>ARP</a:t>
            </a:r>
            <a:r>
              <a:rPr sz="1800" b="1" spc="10" dirty="0">
                <a:solidFill>
                  <a:srgbClr val="7E7E7E"/>
                </a:solidFill>
                <a:latin typeface="Arial"/>
                <a:cs typeface="Arial"/>
              </a:rPr>
              <a:t> </a:t>
            </a:r>
            <a:r>
              <a:rPr sz="1800" b="1" dirty="0">
                <a:solidFill>
                  <a:srgbClr val="7E7E7E"/>
                </a:solidFill>
                <a:latin typeface="Arial"/>
                <a:cs typeface="Arial"/>
              </a:rPr>
              <a:t>EFFECTIVE</a:t>
            </a:r>
            <a:r>
              <a:rPr sz="1800" b="1" spc="-45" dirty="0">
                <a:solidFill>
                  <a:srgbClr val="7E7E7E"/>
                </a:solidFill>
                <a:latin typeface="Arial"/>
                <a:cs typeface="Arial"/>
              </a:rPr>
              <a:t> </a:t>
            </a:r>
            <a:r>
              <a:rPr sz="1800" b="1" spc="-50" dirty="0">
                <a:solidFill>
                  <a:srgbClr val="7E7E7E"/>
                </a:solidFill>
                <a:latin typeface="Arial"/>
                <a:cs typeface="Arial"/>
              </a:rPr>
              <a:t>DATE</a:t>
            </a:r>
            <a:endParaRPr sz="1800" dirty="0">
              <a:latin typeface="Arial"/>
              <a:cs typeface="Arial"/>
            </a:endParaRPr>
          </a:p>
        </p:txBody>
      </p:sp>
      <p:sp>
        <p:nvSpPr>
          <p:cNvPr id="30" name="object 30"/>
          <p:cNvSpPr txBox="1"/>
          <p:nvPr/>
        </p:nvSpPr>
        <p:spPr>
          <a:xfrm>
            <a:off x="4573651" y="4159122"/>
            <a:ext cx="2947035" cy="57404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7E7E7E"/>
                </a:solidFill>
                <a:latin typeface="Arial"/>
                <a:cs typeface="Arial"/>
              </a:rPr>
              <a:t>SUMMER</a:t>
            </a:r>
            <a:r>
              <a:rPr sz="1800" b="1" spc="-40" dirty="0">
                <a:solidFill>
                  <a:srgbClr val="7E7E7E"/>
                </a:solidFill>
                <a:latin typeface="Arial"/>
                <a:cs typeface="Arial"/>
              </a:rPr>
              <a:t> </a:t>
            </a:r>
            <a:r>
              <a:rPr sz="1800" b="1" spc="-5" dirty="0">
                <a:solidFill>
                  <a:srgbClr val="7E7E7E"/>
                </a:solidFill>
                <a:latin typeface="Arial"/>
                <a:cs typeface="Arial"/>
              </a:rPr>
              <a:t>2022:</a:t>
            </a:r>
            <a:endParaRPr sz="1800">
              <a:latin typeface="Arial"/>
              <a:cs typeface="Arial"/>
            </a:endParaRPr>
          </a:p>
          <a:p>
            <a:pPr marL="12700">
              <a:lnSpc>
                <a:spcPct val="100000"/>
              </a:lnSpc>
            </a:pPr>
            <a:r>
              <a:rPr sz="1800" b="1" spc="-5" dirty="0">
                <a:solidFill>
                  <a:srgbClr val="7E7E7E"/>
                </a:solidFill>
                <a:latin typeface="Arial"/>
                <a:cs typeface="Arial"/>
              </a:rPr>
              <a:t>SECOND</a:t>
            </a:r>
            <a:r>
              <a:rPr sz="1800" b="1" spc="-40" dirty="0">
                <a:solidFill>
                  <a:srgbClr val="7E7E7E"/>
                </a:solidFill>
                <a:latin typeface="Arial"/>
                <a:cs typeface="Arial"/>
              </a:rPr>
              <a:t> </a:t>
            </a:r>
            <a:r>
              <a:rPr sz="1800" b="1" spc="-5" dirty="0">
                <a:solidFill>
                  <a:srgbClr val="7E7E7E"/>
                </a:solidFill>
                <a:latin typeface="Arial"/>
                <a:cs typeface="Arial"/>
              </a:rPr>
              <a:t>½</a:t>
            </a:r>
            <a:r>
              <a:rPr sz="1800" b="1" spc="-25" dirty="0">
                <a:solidFill>
                  <a:srgbClr val="7E7E7E"/>
                </a:solidFill>
                <a:latin typeface="Arial"/>
                <a:cs typeface="Arial"/>
              </a:rPr>
              <a:t> </a:t>
            </a:r>
            <a:r>
              <a:rPr sz="1800" b="1" dirty="0">
                <a:solidFill>
                  <a:srgbClr val="7E7E7E"/>
                </a:solidFill>
                <a:latin typeface="Arial"/>
                <a:cs typeface="Arial"/>
              </a:rPr>
              <a:t>DISTRIBUTION</a:t>
            </a:r>
            <a:endParaRPr sz="1800">
              <a:latin typeface="Arial"/>
              <a:cs typeface="Arial"/>
            </a:endParaRPr>
          </a:p>
        </p:txBody>
      </p:sp>
      <p:grpSp>
        <p:nvGrpSpPr>
          <p:cNvPr id="31" name="object 31"/>
          <p:cNvGrpSpPr/>
          <p:nvPr/>
        </p:nvGrpSpPr>
        <p:grpSpPr>
          <a:xfrm>
            <a:off x="8636507" y="5236464"/>
            <a:ext cx="623570" cy="623570"/>
            <a:chOff x="8636507" y="5236464"/>
            <a:chExt cx="623570" cy="623570"/>
          </a:xfrm>
        </p:grpSpPr>
        <p:pic>
          <p:nvPicPr>
            <p:cNvPr id="32" name="object 32"/>
            <p:cNvPicPr/>
            <p:nvPr/>
          </p:nvPicPr>
          <p:blipFill>
            <a:blip r:embed="rId3" cstate="print"/>
            <a:stretch>
              <a:fillRect/>
            </a:stretch>
          </p:blipFill>
          <p:spPr>
            <a:xfrm>
              <a:off x="8636507" y="5236464"/>
              <a:ext cx="623341" cy="623341"/>
            </a:xfrm>
            <a:prstGeom prst="rect">
              <a:avLst/>
            </a:prstGeom>
          </p:spPr>
        </p:pic>
        <p:sp>
          <p:nvSpPr>
            <p:cNvPr id="33" name="object 33"/>
            <p:cNvSpPr/>
            <p:nvPr/>
          </p:nvSpPr>
          <p:spPr>
            <a:xfrm>
              <a:off x="8717279" y="5262372"/>
              <a:ext cx="521334" cy="521334"/>
            </a:xfrm>
            <a:custGeom>
              <a:avLst/>
              <a:gdLst/>
              <a:ahLst/>
              <a:cxnLst/>
              <a:rect l="l" t="t" r="r" b="b"/>
              <a:pathLst>
                <a:path w="521334" h="521335">
                  <a:moveTo>
                    <a:pt x="260603" y="0"/>
                  </a:moveTo>
                  <a:lnTo>
                    <a:pt x="213769" y="4199"/>
                  </a:lnTo>
                  <a:lnTo>
                    <a:pt x="169685" y="16308"/>
                  </a:lnTo>
                  <a:lnTo>
                    <a:pt x="129088" y="35588"/>
                  </a:lnTo>
                  <a:lnTo>
                    <a:pt x="92715" y="61302"/>
                  </a:lnTo>
                  <a:lnTo>
                    <a:pt x="61302" y="92715"/>
                  </a:lnTo>
                  <a:lnTo>
                    <a:pt x="35588" y="129088"/>
                  </a:lnTo>
                  <a:lnTo>
                    <a:pt x="16308" y="169685"/>
                  </a:lnTo>
                  <a:lnTo>
                    <a:pt x="4199" y="213769"/>
                  </a:lnTo>
                  <a:lnTo>
                    <a:pt x="0" y="260603"/>
                  </a:lnTo>
                  <a:lnTo>
                    <a:pt x="4199" y="307448"/>
                  </a:lnTo>
                  <a:lnTo>
                    <a:pt x="16308" y="351537"/>
                  </a:lnTo>
                  <a:lnTo>
                    <a:pt x="35588" y="392136"/>
                  </a:lnTo>
                  <a:lnTo>
                    <a:pt x="61302" y="428508"/>
                  </a:lnTo>
                  <a:lnTo>
                    <a:pt x="92715" y="459917"/>
                  </a:lnTo>
                  <a:lnTo>
                    <a:pt x="129088" y="485628"/>
                  </a:lnTo>
                  <a:lnTo>
                    <a:pt x="169685" y="504904"/>
                  </a:lnTo>
                  <a:lnTo>
                    <a:pt x="213769" y="517009"/>
                  </a:lnTo>
                  <a:lnTo>
                    <a:pt x="260603" y="521207"/>
                  </a:lnTo>
                  <a:lnTo>
                    <a:pt x="307438" y="517009"/>
                  </a:lnTo>
                  <a:lnTo>
                    <a:pt x="351522" y="504904"/>
                  </a:lnTo>
                  <a:lnTo>
                    <a:pt x="392119" y="485628"/>
                  </a:lnTo>
                  <a:lnTo>
                    <a:pt x="428492" y="459917"/>
                  </a:lnTo>
                  <a:lnTo>
                    <a:pt x="459905" y="428508"/>
                  </a:lnTo>
                  <a:lnTo>
                    <a:pt x="485619" y="392136"/>
                  </a:lnTo>
                  <a:lnTo>
                    <a:pt x="504899" y="351537"/>
                  </a:lnTo>
                  <a:lnTo>
                    <a:pt x="517008" y="307448"/>
                  </a:lnTo>
                  <a:lnTo>
                    <a:pt x="521208" y="260603"/>
                  </a:lnTo>
                  <a:lnTo>
                    <a:pt x="517008" y="213769"/>
                  </a:lnTo>
                  <a:lnTo>
                    <a:pt x="504899" y="169685"/>
                  </a:lnTo>
                  <a:lnTo>
                    <a:pt x="485619" y="129088"/>
                  </a:lnTo>
                  <a:lnTo>
                    <a:pt x="459905" y="92715"/>
                  </a:lnTo>
                  <a:lnTo>
                    <a:pt x="428492" y="61302"/>
                  </a:lnTo>
                  <a:lnTo>
                    <a:pt x="392119" y="35588"/>
                  </a:lnTo>
                  <a:lnTo>
                    <a:pt x="351522" y="16308"/>
                  </a:lnTo>
                  <a:lnTo>
                    <a:pt x="307438" y="4199"/>
                  </a:lnTo>
                  <a:lnTo>
                    <a:pt x="260603" y="0"/>
                  </a:lnTo>
                  <a:close/>
                </a:path>
              </a:pathLst>
            </a:custGeom>
            <a:solidFill>
              <a:srgbClr val="4471C4"/>
            </a:solidFill>
          </p:spPr>
          <p:txBody>
            <a:bodyPr wrap="square" lIns="0" tIns="0" rIns="0" bIns="0" rtlCol="0"/>
            <a:lstStyle/>
            <a:p>
              <a:endParaRPr/>
            </a:p>
          </p:txBody>
        </p:sp>
      </p:grpSp>
      <p:sp>
        <p:nvSpPr>
          <p:cNvPr id="34" name="object 34"/>
          <p:cNvSpPr txBox="1"/>
          <p:nvPr/>
        </p:nvSpPr>
        <p:spPr>
          <a:xfrm>
            <a:off x="9250426" y="5225033"/>
            <a:ext cx="2704465" cy="574040"/>
          </a:xfrm>
          <a:prstGeom prst="rect">
            <a:avLst/>
          </a:prstGeom>
        </p:spPr>
        <p:txBody>
          <a:bodyPr vert="horz" wrap="square" lIns="0" tIns="12700" rIns="0" bIns="0" rtlCol="0">
            <a:spAutoFit/>
          </a:bodyPr>
          <a:lstStyle/>
          <a:p>
            <a:pPr marL="12700" marR="5080">
              <a:lnSpc>
                <a:spcPct val="100000"/>
              </a:lnSpc>
              <a:spcBef>
                <a:spcPts val="100"/>
              </a:spcBef>
            </a:pPr>
            <a:r>
              <a:rPr sz="1800" b="1" spc="-5" dirty="0">
                <a:solidFill>
                  <a:srgbClr val="7E7E7E"/>
                </a:solidFill>
                <a:latin typeface="Arial"/>
                <a:cs typeface="Arial"/>
              </a:rPr>
              <a:t>DECEMBER 31, 2024: </a:t>
            </a:r>
            <a:r>
              <a:rPr sz="1800" b="1" dirty="0">
                <a:solidFill>
                  <a:srgbClr val="7E7E7E"/>
                </a:solidFill>
                <a:latin typeface="Arial"/>
                <a:cs typeface="Arial"/>
              </a:rPr>
              <a:t> </a:t>
            </a:r>
            <a:r>
              <a:rPr sz="1800" b="1" spc="-20" dirty="0">
                <a:solidFill>
                  <a:srgbClr val="7E7E7E"/>
                </a:solidFill>
                <a:latin typeface="Arial"/>
                <a:cs typeface="Arial"/>
              </a:rPr>
              <a:t>ALL </a:t>
            </a:r>
            <a:r>
              <a:rPr sz="1800" b="1" spc="-5" dirty="0">
                <a:solidFill>
                  <a:srgbClr val="7E7E7E"/>
                </a:solidFill>
                <a:latin typeface="Arial"/>
                <a:cs typeface="Arial"/>
              </a:rPr>
              <a:t>FUNDS</a:t>
            </a:r>
            <a:r>
              <a:rPr sz="1800" b="1" spc="-35" dirty="0">
                <a:solidFill>
                  <a:srgbClr val="7E7E7E"/>
                </a:solidFill>
                <a:latin typeface="Arial"/>
                <a:cs typeface="Arial"/>
              </a:rPr>
              <a:t> </a:t>
            </a:r>
            <a:r>
              <a:rPr sz="1800" b="1" spc="-20" dirty="0">
                <a:solidFill>
                  <a:srgbClr val="7E7E7E"/>
                </a:solidFill>
                <a:latin typeface="Arial"/>
                <a:cs typeface="Arial"/>
              </a:rPr>
              <a:t>OBLIGATED</a:t>
            </a:r>
            <a:endParaRPr sz="1800">
              <a:latin typeface="Arial"/>
              <a:cs typeface="Arial"/>
            </a:endParaRPr>
          </a:p>
        </p:txBody>
      </p:sp>
      <p:sp>
        <p:nvSpPr>
          <p:cNvPr id="38" name="object 38"/>
          <p:cNvSpPr txBox="1"/>
          <p:nvPr/>
        </p:nvSpPr>
        <p:spPr>
          <a:xfrm>
            <a:off x="191109" y="4647205"/>
            <a:ext cx="3470174" cy="1833835"/>
          </a:xfrm>
          <a:prstGeom prst="rect">
            <a:avLst/>
          </a:prstGeom>
          <a:solidFill>
            <a:srgbClr val="FFFFFF"/>
          </a:solidFill>
          <a:ln w="12700">
            <a:solidFill>
              <a:srgbClr val="2E528F"/>
            </a:solidFill>
          </a:ln>
        </p:spPr>
        <p:txBody>
          <a:bodyPr vert="horz" wrap="square" lIns="0" tIns="137160" rIns="0" bIns="0" rtlCol="0">
            <a:spAutoFit/>
          </a:bodyPr>
          <a:lstStyle/>
          <a:p>
            <a:pPr marL="90805" algn="just">
              <a:lnSpc>
                <a:spcPct val="100000"/>
              </a:lnSpc>
              <a:spcBef>
                <a:spcPts val="1080"/>
              </a:spcBef>
              <a:tabLst>
                <a:tab pos="379095" algn="l"/>
              </a:tabLst>
            </a:pPr>
            <a:r>
              <a:rPr lang="en-US" sz="1600" b="1" spc="-10" dirty="0">
                <a:solidFill>
                  <a:srgbClr val="4471C4"/>
                </a:solidFill>
                <a:latin typeface="Calibri"/>
                <a:cs typeface="Calibri"/>
              </a:rPr>
              <a:t>Reporting </a:t>
            </a:r>
          </a:p>
          <a:p>
            <a:pPr marL="378460" indent="-287655" algn="just">
              <a:lnSpc>
                <a:spcPct val="100000"/>
              </a:lnSpc>
              <a:spcBef>
                <a:spcPts val="1080"/>
              </a:spcBef>
              <a:buFont typeface="Arial"/>
              <a:buChar char="•"/>
              <a:tabLst>
                <a:tab pos="379095" algn="l"/>
              </a:tabLst>
            </a:pPr>
            <a:r>
              <a:rPr lang="en-US" sz="1600" b="1" spc="-10" dirty="0">
                <a:solidFill>
                  <a:srgbClr val="4471C4"/>
                </a:solidFill>
                <a:latin typeface="Calibri"/>
                <a:cs typeface="Calibri"/>
              </a:rPr>
              <a:t>Interim Report: </a:t>
            </a:r>
            <a:r>
              <a:rPr lang="en-US" sz="1600" spc="-10" dirty="0">
                <a:solidFill>
                  <a:srgbClr val="4471C4"/>
                </a:solidFill>
                <a:latin typeface="Calibri"/>
                <a:cs typeface="Calibri"/>
              </a:rPr>
              <a:t>August 31, 2021</a:t>
            </a:r>
            <a:endParaRPr sz="1600" dirty="0">
              <a:latin typeface="Calibri"/>
              <a:cs typeface="Calibri"/>
            </a:endParaRPr>
          </a:p>
          <a:p>
            <a:pPr marL="378460" marR="499109" indent="-287020" algn="just">
              <a:lnSpc>
                <a:spcPct val="100000"/>
              </a:lnSpc>
              <a:spcBef>
                <a:spcPts val="605"/>
              </a:spcBef>
              <a:buFont typeface="Arial"/>
              <a:buChar char="•"/>
              <a:tabLst>
                <a:tab pos="379095" algn="l"/>
              </a:tabLst>
            </a:pPr>
            <a:r>
              <a:rPr lang="en-US" sz="1600" b="1" spc="-5" dirty="0">
                <a:solidFill>
                  <a:srgbClr val="4471C4"/>
                </a:solidFill>
                <a:latin typeface="Calibri"/>
                <a:cs typeface="Calibri"/>
              </a:rPr>
              <a:t>Project &amp; Expenditure Report</a:t>
            </a:r>
            <a:r>
              <a:rPr sz="1600" spc="-15" dirty="0">
                <a:solidFill>
                  <a:srgbClr val="4471C4"/>
                </a:solidFill>
                <a:latin typeface="Calibri"/>
                <a:cs typeface="Calibri"/>
              </a:rPr>
              <a:t>: </a:t>
            </a:r>
            <a:r>
              <a:rPr lang="en-US" sz="1600" spc="-10" dirty="0">
                <a:solidFill>
                  <a:srgbClr val="4471C4"/>
                </a:solidFill>
                <a:latin typeface="Calibri"/>
                <a:cs typeface="Calibri"/>
              </a:rPr>
              <a:t>January 31, 2022 and then 30 days after the end of each quarter thereafter. </a:t>
            </a:r>
            <a:endParaRPr sz="1600" dirty="0">
              <a:latin typeface="Calibri"/>
              <a:cs typeface="Calibri"/>
            </a:endParaRPr>
          </a:p>
        </p:txBody>
      </p:sp>
    </p:spTree>
    <p:extLst>
      <p:ext uri="{BB962C8B-B14F-4D97-AF65-F5344CB8AC3E}">
        <p14:creationId xmlns:p14="http://schemas.microsoft.com/office/powerpoint/2010/main" val="1861885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054269" y="1516156"/>
            <a:ext cx="4534422" cy="5724644"/>
          </a:xfrm>
          <a:prstGeom prst="rect">
            <a:avLst/>
          </a:prstGeom>
        </p:spPr>
        <p:txBody>
          <a:bodyPr wrap="square">
            <a:spAutoFit/>
          </a:bodyPr>
          <a:lstStyle/>
          <a:p>
            <a:r>
              <a:rPr lang="en-US" dirty="0"/>
              <a:t>Abington 		$19,107,973.00</a:t>
            </a:r>
          </a:p>
          <a:p>
            <a:r>
              <a:rPr lang="en-US" dirty="0">
                <a:solidFill>
                  <a:srgbClr val="FF0000"/>
                </a:solidFill>
              </a:rPr>
              <a:t>Allentown 	$57,132,604.00 </a:t>
            </a:r>
          </a:p>
          <a:p>
            <a:r>
              <a:rPr lang="en-US" dirty="0"/>
              <a:t>Altoona 		$39,258,106.00 </a:t>
            </a:r>
          </a:p>
          <a:p>
            <a:r>
              <a:rPr lang="en-US" dirty="0"/>
              <a:t>Bensalem Twp.	$9,497,764.00 </a:t>
            </a:r>
          </a:p>
          <a:p>
            <a:r>
              <a:rPr lang="en-US" dirty="0"/>
              <a:t>Berwick Borough 	$7,287,582.00 </a:t>
            </a:r>
          </a:p>
          <a:p>
            <a:r>
              <a:rPr lang="en-US" dirty="0"/>
              <a:t>Bethlehem	$34,467,364.00 </a:t>
            </a:r>
          </a:p>
          <a:p>
            <a:r>
              <a:rPr lang="en-US" dirty="0"/>
              <a:t>Bloomsburg 	$6,275,309.00 </a:t>
            </a:r>
          </a:p>
          <a:p>
            <a:r>
              <a:rPr lang="en-US" dirty="0"/>
              <a:t>Bristol Township 	$15,886,687.00 </a:t>
            </a:r>
          </a:p>
          <a:p>
            <a:r>
              <a:rPr lang="en-US" dirty="0"/>
              <a:t>Carlisle 		$9,186,671.00 </a:t>
            </a:r>
          </a:p>
          <a:p>
            <a:r>
              <a:rPr lang="en-US" dirty="0"/>
              <a:t>Chambersburg 	$7,763,037.00</a:t>
            </a:r>
          </a:p>
          <a:p>
            <a:r>
              <a:rPr lang="en-US" dirty="0"/>
              <a:t>Chester 		$30,357,628.00 </a:t>
            </a:r>
          </a:p>
          <a:p>
            <a:r>
              <a:rPr lang="en-US" dirty="0"/>
              <a:t>East Stroudsburg </a:t>
            </a:r>
            <a:r>
              <a:rPr lang="en-US" dirty="0" err="1"/>
              <a:t>Boro</a:t>
            </a:r>
            <a:r>
              <a:rPr lang="en-US" dirty="0"/>
              <a:t> $2,813,500.00 </a:t>
            </a:r>
          </a:p>
          <a:p>
            <a:r>
              <a:rPr lang="en-US" dirty="0"/>
              <a:t>Easton city 	$20,665,806.00 </a:t>
            </a:r>
          </a:p>
          <a:p>
            <a:r>
              <a:rPr lang="en-US" b="1" dirty="0">
                <a:solidFill>
                  <a:srgbClr val="FF0000"/>
                </a:solidFill>
              </a:rPr>
              <a:t>Erie 		$76,098,836.00 </a:t>
            </a:r>
          </a:p>
          <a:p>
            <a:r>
              <a:rPr lang="en-US" dirty="0"/>
              <a:t>Gettysburg Borough $3,136,677.00</a:t>
            </a:r>
          </a:p>
          <a:p>
            <a:r>
              <a:rPr lang="en-US" dirty="0"/>
              <a:t>Hanover borough 	$7,573,079.00 </a:t>
            </a:r>
          </a:p>
          <a:p>
            <a:r>
              <a:rPr lang="en-US" dirty="0"/>
              <a:t>Harrisburg 	$47,073,625.00 </a:t>
            </a:r>
          </a:p>
          <a:p>
            <a:r>
              <a:rPr lang="en-US" dirty="0"/>
              <a:t>Haverford 	$19,840,290.00 </a:t>
            </a:r>
          </a:p>
          <a:p>
            <a:r>
              <a:rPr lang="en-US" dirty="0"/>
              <a:t>Hazleton 		$17,132,482.00 </a:t>
            </a:r>
          </a:p>
          <a:p>
            <a:endParaRPr lang="en-US" dirty="0"/>
          </a:p>
        </p:txBody>
      </p:sp>
      <p:sp>
        <p:nvSpPr>
          <p:cNvPr id="12" name="Rectangle 11"/>
          <p:cNvSpPr/>
          <p:nvPr/>
        </p:nvSpPr>
        <p:spPr>
          <a:xfrm>
            <a:off x="6588691" y="1563260"/>
            <a:ext cx="4534422" cy="5355312"/>
          </a:xfrm>
          <a:prstGeom prst="rect">
            <a:avLst/>
          </a:prstGeom>
        </p:spPr>
        <p:txBody>
          <a:bodyPr wrap="square">
            <a:spAutoFit/>
          </a:bodyPr>
          <a:lstStyle/>
          <a:p>
            <a:r>
              <a:rPr lang="en-US" dirty="0"/>
              <a:t>Johnstown 	$30,716,690.00</a:t>
            </a:r>
          </a:p>
          <a:p>
            <a:r>
              <a:rPr lang="en-US" dirty="0"/>
              <a:t>Lancaster City 	$39,518,923.00</a:t>
            </a:r>
          </a:p>
          <a:p>
            <a:r>
              <a:rPr lang="en-US" dirty="0"/>
              <a:t>Lebanon 		$16,672,455.00</a:t>
            </a:r>
          </a:p>
          <a:p>
            <a:r>
              <a:rPr lang="en-US" dirty="0"/>
              <a:t>Lower Merion 	$25,503,294.00</a:t>
            </a:r>
          </a:p>
          <a:p>
            <a:r>
              <a:rPr lang="en-US" dirty="0" err="1"/>
              <a:t>Mckeesport</a:t>
            </a:r>
            <a:r>
              <a:rPr lang="en-US" dirty="0"/>
              <a:t> 	$24,753,914.00 </a:t>
            </a:r>
          </a:p>
          <a:p>
            <a:r>
              <a:rPr lang="en-US" dirty="0"/>
              <a:t>Millcreek Township $5,860,073.00 </a:t>
            </a:r>
          </a:p>
          <a:p>
            <a:r>
              <a:rPr lang="en-US" dirty="0"/>
              <a:t>Norristown 	$20,140,217.00</a:t>
            </a:r>
          </a:p>
          <a:p>
            <a:r>
              <a:rPr lang="en-US" dirty="0"/>
              <a:t>Penn Hills 	$17,129,203.00</a:t>
            </a:r>
          </a:p>
          <a:p>
            <a:r>
              <a:rPr lang="en-US" dirty="0">
                <a:solidFill>
                  <a:srgbClr val="FF0000"/>
                </a:solidFill>
              </a:rPr>
              <a:t>Philadelphia 	$1,087,606,822.00 </a:t>
            </a:r>
          </a:p>
          <a:p>
            <a:r>
              <a:rPr lang="en-US" dirty="0">
                <a:solidFill>
                  <a:srgbClr val="FF0000"/>
                </a:solidFill>
              </a:rPr>
              <a:t>Pittsburgh 	$335,070,222.00</a:t>
            </a:r>
          </a:p>
          <a:p>
            <a:r>
              <a:rPr lang="en-US" dirty="0">
                <a:solidFill>
                  <a:srgbClr val="FF0000"/>
                </a:solidFill>
              </a:rPr>
              <a:t>Reading 		$61,134,970.00</a:t>
            </a:r>
          </a:p>
          <a:p>
            <a:r>
              <a:rPr lang="en-US" dirty="0">
                <a:solidFill>
                  <a:srgbClr val="FF0000"/>
                </a:solidFill>
              </a:rPr>
              <a:t>Scranton 		$68,746,050.00 </a:t>
            </a:r>
          </a:p>
          <a:p>
            <a:r>
              <a:rPr lang="en-US" dirty="0"/>
              <a:t>Sharon 		$14,382,307.00 </a:t>
            </a:r>
          </a:p>
          <a:p>
            <a:r>
              <a:rPr lang="en-US" dirty="0"/>
              <a:t>State College 	$13,276,247.00</a:t>
            </a:r>
          </a:p>
          <a:p>
            <a:r>
              <a:rPr lang="en-US" dirty="0"/>
              <a:t>Upper Darby 	$41,761,939.00 </a:t>
            </a:r>
          </a:p>
          <a:p>
            <a:r>
              <a:rPr lang="en-US" dirty="0"/>
              <a:t>Waynesboro </a:t>
            </a:r>
            <a:r>
              <a:rPr lang="en-US" dirty="0" err="1"/>
              <a:t>Boro</a:t>
            </a:r>
            <a:r>
              <a:rPr lang="en-US" dirty="0"/>
              <a:t>	$4,251,774.00</a:t>
            </a:r>
          </a:p>
          <a:p>
            <a:r>
              <a:rPr lang="en-US" dirty="0"/>
              <a:t>Wilkes-Barre 	$37,156,228.00 </a:t>
            </a:r>
          </a:p>
          <a:p>
            <a:r>
              <a:rPr lang="en-US" dirty="0"/>
              <a:t>Williamsport 	$25,477,801.00</a:t>
            </a:r>
          </a:p>
          <a:p>
            <a:r>
              <a:rPr lang="en-US" dirty="0"/>
              <a:t>York 		$35,304,707.00</a:t>
            </a:r>
          </a:p>
        </p:txBody>
      </p:sp>
      <p:sp>
        <p:nvSpPr>
          <p:cNvPr id="15" name="object 36"/>
          <p:cNvSpPr/>
          <p:nvPr/>
        </p:nvSpPr>
        <p:spPr>
          <a:xfrm>
            <a:off x="0" y="1"/>
            <a:ext cx="12192000" cy="1443350"/>
          </a:xfrm>
          <a:custGeom>
            <a:avLst/>
            <a:gdLst/>
            <a:ahLst/>
            <a:cxnLst/>
            <a:rect l="l" t="t" r="r" b="b"/>
            <a:pathLst>
              <a:path w="12192000" h="1571625">
                <a:moveTo>
                  <a:pt x="12192000" y="0"/>
                </a:moveTo>
                <a:lnTo>
                  <a:pt x="0" y="0"/>
                </a:lnTo>
                <a:lnTo>
                  <a:pt x="0" y="1571244"/>
                </a:lnTo>
                <a:lnTo>
                  <a:pt x="12192000" y="1571244"/>
                </a:lnTo>
                <a:lnTo>
                  <a:pt x="12192000" y="0"/>
                </a:lnTo>
                <a:close/>
              </a:path>
            </a:pathLst>
          </a:custGeom>
          <a:solidFill>
            <a:srgbClr val="585858"/>
          </a:solidFill>
        </p:spPr>
        <p:txBody>
          <a:bodyPr wrap="square" lIns="0" tIns="0" rIns="0" bIns="0" rtlCol="0"/>
          <a:lstStyle/>
          <a:p>
            <a:endParaRPr/>
          </a:p>
        </p:txBody>
      </p:sp>
      <p:sp>
        <p:nvSpPr>
          <p:cNvPr id="14" name="TextBox 13"/>
          <p:cNvSpPr txBox="1"/>
          <p:nvPr/>
        </p:nvSpPr>
        <p:spPr>
          <a:xfrm>
            <a:off x="74385" y="59956"/>
            <a:ext cx="11791167" cy="1323439"/>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Pennsylvania COVID-19 ARPA Local Fiscal Recovery Fund Allocations to Metropolitan Cities</a:t>
            </a:r>
          </a:p>
        </p:txBody>
      </p:sp>
    </p:spTree>
    <p:extLst>
      <p:ext uri="{BB962C8B-B14F-4D97-AF65-F5344CB8AC3E}">
        <p14:creationId xmlns:p14="http://schemas.microsoft.com/office/powerpoint/2010/main" val="178176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85858"/>
          </a:solidFill>
        </p:spPr>
        <p:txBody>
          <a:bodyPr wrap="square" lIns="0" tIns="0" rIns="0" bIns="0" rtlCol="0"/>
          <a:lstStyle/>
          <a:p>
            <a:endParaRPr/>
          </a:p>
        </p:txBody>
      </p:sp>
      <p:sp>
        <p:nvSpPr>
          <p:cNvPr id="3" name="object 3"/>
          <p:cNvSpPr txBox="1">
            <a:spLocks noGrp="1"/>
          </p:cNvSpPr>
          <p:nvPr>
            <p:ph type="title"/>
          </p:nvPr>
        </p:nvSpPr>
        <p:spPr>
          <a:xfrm>
            <a:off x="6794945" y="457636"/>
            <a:ext cx="4391025" cy="752129"/>
          </a:xfrm>
          <a:prstGeom prst="rect">
            <a:avLst/>
          </a:prstGeom>
        </p:spPr>
        <p:txBody>
          <a:bodyPr vert="horz" wrap="square" lIns="0" tIns="13335" rIns="0" bIns="0" rtlCol="0">
            <a:spAutoFit/>
          </a:bodyPr>
          <a:lstStyle/>
          <a:p>
            <a:pPr marL="12700" algn="ctr">
              <a:lnSpc>
                <a:spcPct val="100000"/>
              </a:lnSpc>
              <a:spcBef>
                <a:spcPts val="105"/>
              </a:spcBef>
            </a:pPr>
            <a:r>
              <a:rPr sz="4800" b="1" spc="-5" dirty="0">
                <a:solidFill>
                  <a:srgbClr val="FFFFFF"/>
                </a:solidFill>
                <a:effectLst>
                  <a:outerShdw blurRad="38100" dist="38100" dir="2700000" algn="tl">
                    <a:srgbClr val="000000">
                      <a:alpha val="43137"/>
                    </a:srgbClr>
                  </a:outerShdw>
                </a:effectLst>
                <a:latin typeface="Calibri Light"/>
                <a:cs typeface="Calibri Light"/>
              </a:rPr>
              <a:t>Goals</a:t>
            </a:r>
            <a:r>
              <a:rPr sz="4800" b="1" spc="-25" dirty="0">
                <a:solidFill>
                  <a:srgbClr val="FFFFFF"/>
                </a:solidFill>
                <a:effectLst>
                  <a:outerShdw blurRad="38100" dist="38100" dir="2700000" algn="tl">
                    <a:srgbClr val="000000">
                      <a:alpha val="43137"/>
                    </a:srgbClr>
                  </a:outerShdw>
                </a:effectLst>
                <a:latin typeface="Calibri Light"/>
                <a:cs typeface="Calibri Light"/>
              </a:rPr>
              <a:t> </a:t>
            </a:r>
            <a:r>
              <a:rPr sz="4800" b="1" spc="-5" dirty="0">
                <a:solidFill>
                  <a:srgbClr val="FFFFFF"/>
                </a:solidFill>
                <a:effectLst>
                  <a:outerShdw blurRad="38100" dist="38100" dir="2700000" algn="tl">
                    <a:srgbClr val="000000">
                      <a:alpha val="43137"/>
                    </a:srgbClr>
                  </a:outerShdw>
                </a:effectLst>
                <a:latin typeface="Calibri Light"/>
                <a:cs typeface="Calibri Light"/>
              </a:rPr>
              <a:t>of</a:t>
            </a:r>
            <a:r>
              <a:rPr sz="4800" b="1" spc="-25" dirty="0">
                <a:solidFill>
                  <a:srgbClr val="FFFFFF"/>
                </a:solidFill>
                <a:effectLst>
                  <a:outerShdw blurRad="38100" dist="38100" dir="2700000" algn="tl">
                    <a:srgbClr val="000000">
                      <a:alpha val="43137"/>
                    </a:srgbClr>
                  </a:outerShdw>
                </a:effectLst>
                <a:latin typeface="Calibri Light"/>
                <a:cs typeface="Calibri Light"/>
              </a:rPr>
              <a:t> </a:t>
            </a:r>
            <a:r>
              <a:rPr sz="4800" b="1" spc="-35" dirty="0">
                <a:solidFill>
                  <a:srgbClr val="FFFFFF"/>
                </a:solidFill>
                <a:effectLst>
                  <a:outerShdw blurRad="38100" dist="38100" dir="2700000" algn="tl">
                    <a:srgbClr val="000000">
                      <a:alpha val="43137"/>
                    </a:srgbClr>
                  </a:outerShdw>
                </a:effectLst>
                <a:latin typeface="Calibri Light"/>
                <a:cs typeface="Calibri Light"/>
              </a:rPr>
              <a:t>ARP</a:t>
            </a:r>
          </a:p>
        </p:txBody>
      </p:sp>
      <p:grpSp>
        <p:nvGrpSpPr>
          <p:cNvPr id="4" name="object 4"/>
          <p:cNvGrpSpPr/>
          <p:nvPr/>
        </p:nvGrpSpPr>
        <p:grpSpPr>
          <a:xfrm>
            <a:off x="0" y="0"/>
            <a:ext cx="6512559" cy="6858000"/>
            <a:chOff x="0" y="0"/>
            <a:chExt cx="6512559" cy="6858000"/>
          </a:xfrm>
        </p:grpSpPr>
        <p:sp>
          <p:nvSpPr>
            <p:cNvPr id="5" name="object 5"/>
            <p:cNvSpPr/>
            <p:nvPr/>
          </p:nvSpPr>
          <p:spPr>
            <a:xfrm>
              <a:off x="0" y="0"/>
              <a:ext cx="6512559" cy="5614670"/>
            </a:xfrm>
            <a:custGeom>
              <a:avLst/>
              <a:gdLst/>
              <a:ahLst/>
              <a:cxnLst/>
              <a:rect l="l" t="t" r="r" b="b"/>
              <a:pathLst>
                <a:path w="6512559" h="5614670">
                  <a:moveTo>
                    <a:pt x="4133088" y="1202817"/>
                  </a:moveTo>
                  <a:lnTo>
                    <a:pt x="4132503" y="1150188"/>
                  </a:lnTo>
                  <a:lnTo>
                    <a:pt x="4130776" y="1097826"/>
                  </a:lnTo>
                  <a:lnTo>
                    <a:pt x="4127906" y="1045756"/>
                  </a:lnTo>
                  <a:lnTo>
                    <a:pt x="4123906" y="994003"/>
                  </a:lnTo>
                  <a:lnTo>
                    <a:pt x="4118800" y="942555"/>
                  </a:lnTo>
                  <a:lnTo>
                    <a:pt x="4112590" y="891451"/>
                  </a:lnTo>
                  <a:lnTo>
                    <a:pt x="4105287" y="840689"/>
                  </a:lnTo>
                  <a:lnTo>
                    <a:pt x="4096905" y="790270"/>
                  </a:lnTo>
                  <a:lnTo>
                    <a:pt x="4087469" y="740232"/>
                  </a:lnTo>
                  <a:lnTo>
                    <a:pt x="4076966" y="690575"/>
                  </a:lnTo>
                  <a:lnTo>
                    <a:pt x="4065422" y="641299"/>
                  </a:lnTo>
                  <a:lnTo>
                    <a:pt x="4052849" y="592429"/>
                  </a:lnTo>
                  <a:lnTo>
                    <a:pt x="4039260" y="543979"/>
                  </a:lnTo>
                  <a:lnTo>
                    <a:pt x="4024655" y="495960"/>
                  </a:lnTo>
                  <a:lnTo>
                    <a:pt x="4009072" y="448386"/>
                  </a:lnTo>
                  <a:lnTo>
                    <a:pt x="3992499" y="401256"/>
                  </a:lnTo>
                  <a:lnTo>
                    <a:pt x="3974960" y="354596"/>
                  </a:lnTo>
                  <a:lnTo>
                    <a:pt x="3956456" y="308406"/>
                  </a:lnTo>
                  <a:lnTo>
                    <a:pt x="3937000" y="262712"/>
                  </a:lnTo>
                  <a:lnTo>
                    <a:pt x="3916629" y="217525"/>
                  </a:lnTo>
                  <a:lnTo>
                    <a:pt x="3895318" y="172847"/>
                  </a:lnTo>
                  <a:lnTo>
                    <a:pt x="3873106" y="128701"/>
                  </a:lnTo>
                  <a:lnTo>
                    <a:pt x="3850005" y="85090"/>
                  </a:lnTo>
                  <a:lnTo>
                    <a:pt x="3798316" y="0"/>
                  </a:lnTo>
                  <a:lnTo>
                    <a:pt x="0" y="0"/>
                  </a:lnTo>
                  <a:lnTo>
                    <a:pt x="0" y="2718816"/>
                  </a:lnTo>
                  <a:lnTo>
                    <a:pt x="129311" y="2861056"/>
                  </a:lnTo>
                  <a:lnTo>
                    <a:pt x="164071" y="2895104"/>
                  </a:lnTo>
                  <a:lnTo>
                    <a:pt x="199529" y="2928429"/>
                  </a:lnTo>
                  <a:lnTo>
                    <a:pt x="235686" y="2961030"/>
                  </a:lnTo>
                  <a:lnTo>
                    <a:pt x="272503" y="2992869"/>
                  </a:lnTo>
                  <a:lnTo>
                    <a:pt x="309994" y="3023971"/>
                  </a:lnTo>
                  <a:lnTo>
                    <a:pt x="348119" y="3054286"/>
                  </a:lnTo>
                  <a:lnTo>
                    <a:pt x="386892" y="3083826"/>
                  </a:lnTo>
                  <a:lnTo>
                    <a:pt x="426300" y="3112579"/>
                  </a:lnTo>
                  <a:lnTo>
                    <a:pt x="466318" y="3140519"/>
                  </a:lnTo>
                  <a:lnTo>
                    <a:pt x="506933" y="3167646"/>
                  </a:lnTo>
                  <a:lnTo>
                    <a:pt x="548132" y="3193948"/>
                  </a:lnTo>
                  <a:lnTo>
                    <a:pt x="589927" y="3219412"/>
                  </a:lnTo>
                  <a:lnTo>
                    <a:pt x="632269" y="3244011"/>
                  </a:lnTo>
                  <a:lnTo>
                    <a:pt x="675182" y="3267760"/>
                  </a:lnTo>
                  <a:lnTo>
                    <a:pt x="718629" y="3290620"/>
                  </a:lnTo>
                  <a:lnTo>
                    <a:pt x="762609" y="3312604"/>
                  </a:lnTo>
                  <a:lnTo>
                    <a:pt x="807110" y="3333686"/>
                  </a:lnTo>
                  <a:lnTo>
                    <a:pt x="852119" y="3353854"/>
                  </a:lnTo>
                  <a:lnTo>
                    <a:pt x="897623" y="3373094"/>
                  </a:lnTo>
                  <a:lnTo>
                    <a:pt x="943610" y="3391395"/>
                  </a:lnTo>
                  <a:lnTo>
                    <a:pt x="990066" y="3408756"/>
                  </a:lnTo>
                  <a:lnTo>
                    <a:pt x="1036980" y="3425152"/>
                  </a:lnTo>
                  <a:lnTo>
                    <a:pt x="1084351" y="3440582"/>
                  </a:lnTo>
                  <a:lnTo>
                    <a:pt x="1132141" y="3455022"/>
                  </a:lnTo>
                  <a:lnTo>
                    <a:pt x="1180363" y="3468471"/>
                  </a:lnTo>
                  <a:lnTo>
                    <a:pt x="1229004" y="3480917"/>
                  </a:lnTo>
                  <a:lnTo>
                    <a:pt x="1278039" y="3492335"/>
                  </a:lnTo>
                  <a:lnTo>
                    <a:pt x="1327467" y="3502736"/>
                  </a:lnTo>
                  <a:lnTo>
                    <a:pt x="1377264" y="3512083"/>
                  </a:lnTo>
                  <a:lnTo>
                    <a:pt x="1427429" y="3520376"/>
                  </a:lnTo>
                  <a:lnTo>
                    <a:pt x="1477949" y="3527602"/>
                  </a:lnTo>
                  <a:lnTo>
                    <a:pt x="1528800" y="3533749"/>
                  </a:lnTo>
                  <a:lnTo>
                    <a:pt x="1579981" y="3538804"/>
                  </a:lnTo>
                  <a:lnTo>
                    <a:pt x="1631492" y="3542754"/>
                  </a:lnTo>
                  <a:lnTo>
                    <a:pt x="1683296" y="3545598"/>
                  </a:lnTo>
                  <a:lnTo>
                    <a:pt x="1735391" y="3547300"/>
                  </a:lnTo>
                  <a:lnTo>
                    <a:pt x="1787779" y="3547872"/>
                  </a:lnTo>
                  <a:lnTo>
                    <a:pt x="1836229" y="3547389"/>
                  </a:lnTo>
                  <a:lnTo>
                    <a:pt x="1884451" y="3545916"/>
                  </a:lnTo>
                  <a:lnTo>
                    <a:pt x="1932419" y="3543490"/>
                  </a:lnTo>
                  <a:lnTo>
                    <a:pt x="1980120" y="3540099"/>
                  </a:lnTo>
                  <a:lnTo>
                    <a:pt x="2027567" y="3535769"/>
                  </a:lnTo>
                  <a:lnTo>
                    <a:pt x="2074735" y="3530498"/>
                  </a:lnTo>
                  <a:lnTo>
                    <a:pt x="2121611" y="3524300"/>
                  </a:lnTo>
                  <a:lnTo>
                    <a:pt x="2168194" y="3517188"/>
                  </a:lnTo>
                  <a:lnTo>
                    <a:pt x="2214473" y="3509162"/>
                  </a:lnTo>
                  <a:lnTo>
                    <a:pt x="2260435" y="3500234"/>
                  </a:lnTo>
                  <a:lnTo>
                    <a:pt x="2306066" y="3490417"/>
                  </a:lnTo>
                  <a:lnTo>
                    <a:pt x="2351379" y="3479723"/>
                  </a:lnTo>
                  <a:lnTo>
                    <a:pt x="2396337" y="3468154"/>
                  </a:lnTo>
                  <a:lnTo>
                    <a:pt x="2440952" y="3455733"/>
                  </a:lnTo>
                  <a:lnTo>
                    <a:pt x="2485199" y="3442449"/>
                  </a:lnTo>
                  <a:lnTo>
                    <a:pt x="2529065" y="3428327"/>
                  </a:lnTo>
                  <a:lnTo>
                    <a:pt x="2572562" y="3413366"/>
                  </a:lnTo>
                  <a:lnTo>
                    <a:pt x="2615666" y="3397593"/>
                  </a:lnTo>
                  <a:lnTo>
                    <a:pt x="2658376" y="3380994"/>
                  </a:lnTo>
                  <a:lnTo>
                    <a:pt x="2700667" y="3363595"/>
                  </a:lnTo>
                  <a:lnTo>
                    <a:pt x="2742552" y="3345396"/>
                  </a:lnTo>
                  <a:lnTo>
                    <a:pt x="2783992" y="3326409"/>
                  </a:lnTo>
                  <a:lnTo>
                    <a:pt x="2825013" y="3306661"/>
                  </a:lnTo>
                  <a:lnTo>
                    <a:pt x="2865577" y="3286125"/>
                  </a:lnTo>
                  <a:lnTo>
                    <a:pt x="2905683" y="3264839"/>
                  </a:lnTo>
                  <a:lnTo>
                    <a:pt x="2945333" y="3242805"/>
                  </a:lnTo>
                  <a:lnTo>
                    <a:pt x="2984500" y="3220034"/>
                  </a:lnTo>
                  <a:lnTo>
                    <a:pt x="3023184" y="3196539"/>
                  </a:lnTo>
                  <a:lnTo>
                    <a:pt x="3061373" y="3172320"/>
                  </a:lnTo>
                  <a:lnTo>
                    <a:pt x="3099054" y="3147377"/>
                  </a:lnTo>
                  <a:lnTo>
                    <a:pt x="3136227" y="3121749"/>
                  </a:lnTo>
                  <a:lnTo>
                    <a:pt x="3172879" y="3095421"/>
                  </a:lnTo>
                  <a:lnTo>
                    <a:pt x="3208998" y="3068409"/>
                  </a:lnTo>
                  <a:lnTo>
                    <a:pt x="3244583" y="3040735"/>
                  </a:lnTo>
                  <a:lnTo>
                    <a:pt x="3279610" y="3012389"/>
                  </a:lnTo>
                  <a:lnTo>
                    <a:pt x="3314077" y="2983382"/>
                  </a:lnTo>
                  <a:lnTo>
                    <a:pt x="3347974" y="2953740"/>
                  </a:lnTo>
                  <a:lnTo>
                    <a:pt x="3381286" y="2923463"/>
                  </a:lnTo>
                  <a:lnTo>
                    <a:pt x="3414026" y="2892552"/>
                  </a:lnTo>
                  <a:lnTo>
                    <a:pt x="3446157" y="2861030"/>
                  </a:lnTo>
                  <a:lnTo>
                    <a:pt x="3477679" y="2828899"/>
                  </a:lnTo>
                  <a:lnTo>
                    <a:pt x="3508591" y="2796171"/>
                  </a:lnTo>
                  <a:lnTo>
                    <a:pt x="3538867" y="2762859"/>
                  </a:lnTo>
                  <a:lnTo>
                    <a:pt x="3568522" y="2728963"/>
                  </a:lnTo>
                  <a:lnTo>
                    <a:pt x="3597529" y="2694495"/>
                  </a:lnTo>
                  <a:lnTo>
                    <a:pt x="3625875" y="2659481"/>
                  </a:lnTo>
                  <a:lnTo>
                    <a:pt x="3653561" y="2623896"/>
                  </a:lnTo>
                  <a:lnTo>
                    <a:pt x="3680574" y="2587790"/>
                  </a:lnTo>
                  <a:lnTo>
                    <a:pt x="3706901" y="2551138"/>
                  </a:lnTo>
                  <a:lnTo>
                    <a:pt x="3732542" y="2513965"/>
                  </a:lnTo>
                  <a:lnTo>
                    <a:pt x="3757472" y="2476284"/>
                  </a:lnTo>
                  <a:lnTo>
                    <a:pt x="3781704" y="2438108"/>
                  </a:lnTo>
                  <a:lnTo>
                    <a:pt x="3805199" y="2399423"/>
                  </a:lnTo>
                  <a:lnTo>
                    <a:pt x="3827983" y="2360257"/>
                  </a:lnTo>
                  <a:lnTo>
                    <a:pt x="3850017" y="2320620"/>
                  </a:lnTo>
                  <a:lnTo>
                    <a:pt x="3871303" y="2280513"/>
                  </a:lnTo>
                  <a:lnTo>
                    <a:pt x="3891826" y="2239949"/>
                  </a:lnTo>
                  <a:lnTo>
                    <a:pt x="3911587" y="2198941"/>
                  </a:lnTo>
                  <a:lnTo>
                    <a:pt x="3930573" y="2157501"/>
                  </a:lnTo>
                  <a:lnTo>
                    <a:pt x="3948773" y="2115629"/>
                  </a:lnTo>
                  <a:lnTo>
                    <a:pt x="3966172" y="2073338"/>
                  </a:lnTo>
                  <a:lnTo>
                    <a:pt x="3982770" y="2030641"/>
                  </a:lnTo>
                  <a:lnTo>
                    <a:pt x="3998557" y="1987537"/>
                  </a:lnTo>
                  <a:lnTo>
                    <a:pt x="4013517" y="1944039"/>
                  </a:lnTo>
                  <a:lnTo>
                    <a:pt x="4027640" y="1900174"/>
                  </a:lnTo>
                  <a:lnTo>
                    <a:pt x="4040924" y="1855927"/>
                  </a:lnTo>
                  <a:lnTo>
                    <a:pt x="4053357" y="1811324"/>
                  </a:lnTo>
                  <a:lnTo>
                    <a:pt x="4064914" y="1766366"/>
                  </a:lnTo>
                  <a:lnTo>
                    <a:pt x="4075620" y="1721065"/>
                  </a:lnTo>
                  <a:lnTo>
                    <a:pt x="4085437" y="1675434"/>
                  </a:lnTo>
                  <a:lnTo>
                    <a:pt x="4094353" y="1629473"/>
                  </a:lnTo>
                  <a:lnTo>
                    <a:pt x="4102379" y="1583207"/>
                  </a:lnTo>
                  <a:lnTo>
                    <a:pt x="4109504" y="1536623"/>
                  </a:lnTo>
                  <a:lnTo>
                    <a:pt x="4115701" y="1489748"/>
                  </a:lnTo>
                  <a:lnTo>
                    <a:pt x="4120972" y="1442593"/>
                  </a:lnTo>
                  <a:lnTo>
                    <a:pt x="4125303" y="1395158"/>
                  </a:lnTo>
                  <a:lnTo>
                    <a:pt x="4128693" y="1347444"/>
                  </a:lnTo>
                  <a:lnTo>
                    <a:pt x="4131119" y="1299489"/>
                  </a:lnTo>
                  <a:lnTo>
                    <a:pt x="4132592" y="1251280"/>
                  </a:lnTo>
                  <a:lnTo>
                    <a:pt x="4133088" y="1202817"/>
                  </a:lnTo>
                  <a:close/>
                </a:path>
                <a:path w="6512559" h="5614670">
                  <a:moveTo>
                    <a:pt x="6512052" y="4055364"/>
                  </a:moveTo>
                  <a:lnTo>
                    <a:pt x="6511303" y="4006812"/>
                  </a:lnTo>
                  <a:lnTo>
                    <a:pt x="6509093" y="3958615"/>
                  </a:lnTo>
                  <a:lnTo>
                    <a:pt x="6505435" y="3910812"/>
                  </a:lnTo>
                  <a:lnTo>
                    <a:pt x="6500342" y="3863429"/>
                  </a:lnTo>
                  <a:lnTo>
                    <a:pt x="6493853" y="3816477"/>
                  </a:lnTo>
                  <a:lnTo>
                    <a:pt x="6485991" y="3769982"/>
                  </a:lnTo>
                  <a:lnTo>
                    <a:pt x="6476746" y="3723957"/>
                  </a:lnTo>
                  <a:lnTo>
                    <a:pt x="6466179" y="3678440"/>
                  </a:lnTo>
                  <a:lnTo>
                    <a:pt x="6454280" y="3633444"/>
                  </a:lnTo>
                  <a:lnTo>
                    <a:pt x="6441097" y="3588982"/>
                  </a:lnTo>
                  <a:lnTo>
                    <a:pt x="6426632" y="3545090"/>
                  </a:lnTo>
                  <a:lnTo>
                    <a:pt x="6410909" y="3501783"/>
                  </a:lnTo>
                  <a:lnTo>
                    <a:pt x="6393955" y="3459086"/>
                  </a:lnTo>
                  <a:lnTo>
                    <a:pt x="6375794" y="3417011"/>
                  </a:lnTo>
                  <a:lnTo>
                    <a:pt x="6356451" y="3375596"/>
                  </a:lnTo>
                  <a:lnTo>
                    <a:pt x="6335928" y="3334842"/>
                  </a:lnTo>
                  <a:lnTo>
                    <a:pt x="6314262" y="3294786"/>
                  </a:lnTo>
                  <a:lnTo>
                    <a:pt x="6291478" y="3255441"/>
                  </a:lnTo>
                  <a:lnTo>
                    <a:pt x="6267577" y="3216833"/>
                  </a:lnTo>
                  <a:lnTo>
                    <a:pt x="6242609" y="3178987"/>
                  </a:lnTo>
                  <a:lnTo>
                    <a:pt x="6216574" y="3141929"/>
                  </a:lnTo>
                  <a:lnTo>
                    <a:pt x="6189510" y="3105658"/>
                  </a:lnTo>
                  <a:lnTo>
                    <a:pt x="6161417" y="3070212"/>
                  </a:lnTo>
                  <a:lnTo>
                    <a:pt x="6132334" y="3035617"/>
                  </a:lnTo>
                  <a:lnTo>
                    <a:pt x="6102274" y="3001873"/>
                  </a:lnTo>
                  <a:lnTo>
                    <a:pt x="6071273" y="2969031"/>
                  </a:lnTo>
                  <a:lnTo>
                    <a:pt x="6039332" y="2937091"/>
                  </a:lnTo>
                  <a:lnTo>
                    <a:pt x="6006490" y="2906090"/>
                  </a:lnTo>
                  <a:lnTo>
                    <a:pt x="5972746" y="2876029"/>
                  </a:lnTo>
                  <a:lnTo>
                    <a:pt x="5938151" y="2846946"/>
                  </a:lnTo>
                  <a:lnTo>
                    <a:pt x="5902706" y="2818854"/>
                  </a:lnTo>
                  <a:lnTo>
                    <a:pt x="5866435" y="2791790"/>
                  </a:lnTo>
                  <a:lnTo>
                    <a:pt x="5829376" y="2765755"/>
                  </a:lnTo>
                  <a:lnTo>
                    <a:pt x="5791530" y="2740787"/>
                  </a:lnTo>
                  <a:lnTo>
                    <a:pt x="5752922" y="2716885"/>
                  </a:lnTo>
                  <a:lnTo>
                    <a:pt x="5713577" y="2694101"/>
                  </a:lnTo>
                  <a:lnTo>
                    <a:pt x="5673522" y="2672435"/>
                  </a:lnTo>
                  <a:lnTo>
                    <a:pt x="5632767" y="2651912"/>
                  </a:lnTo>
                  <a:lnTo>
                    <a:pt x="5591353" y="2632570"/>
                  </a:lnTo>
                  <a:lnTo>
                    <a:pt x="5549277" y="2614409"/>
                  </a:lnTo>
                  <a:lnTo>
                    <a:pt x="5506580" y="2597454"/>
                  </a:lnTo>
                  <a:lnTo>
                    <a:pt x="5463273" y="2581732"/>
                  </a:lnTo>
                  <a:lnTo>
                    <a:pt x="5419382" y="2567267"/>
                  </a:lnTo>
                  <a:lnTo>
                    <a:pt x="5374919" y="2554084"/>
                  </a:lnTo>
                  <a:lnTo>
                    <a:pt x="5329923" y="2542184"/>
                  </a:lnTo>
                  <a:lnTo>
                    <a:pt x="5284406" y="2531618"/>
                  </a:lnTo>
                  <a:lnTo>
                    <a:pt x="5238381" y="2522372"/>
                  </a:lnTo>
                  <a:lnTo>
                    <a:pt x="5191887" y="2514511"/>
                  </a:lnTo>
                  <a:lnTo>
                    <a:pt x="5144935" y="2508021"/>
                  </a:lnTo>
                  <a:lnTo>
                    <a:pt x="5097551" y="2502928"/>
                  </a:lnTo>
                  <a:lnTo>
                    <a:pt x="5049748" y="2499271"/>
                  </a:lnTo>
                  <a:lnTo>
                    <a:pt x="5001552" y="2497061"/>
                  </a:lnTo>
                  <a:lnTo>
                    <a:pt x="4953000" y="2496312"/>
                  </a:lnTo>
                  <a:lnTo>
                    <a:pt x="4904435" y="2497061"/>
                  </a:lnTo>
                  <a:lnTo>
                    <a:pt x="4856238" y="2499271"/>
                  </a:lnTo>
                  <a:lnTo>
                    <a:pt x="4808436" y="2502928"/>
                  </a:lnTo>
                  <a:lnTo>
                    <a:pt x="4761052" y="2508021"/>
                  </a:lnTo>
                  <a:lnTo>
                    <a:pt x="4714100" y="2514511"/>
                  </a:lnTo>
                  <a:lnTo>
                    <a:pt x="4667605" y="2522372"/>
                  </a:lnTo>
                  <a:lnTo>
                    <a:pt x="4621581" y="2531618"/>
                  </a:lnTo>
                  <a:lnTo>
                    <a:pt x="4576064" y="2542184"/>
                  </a:lnTo>
                  <a:lnTo>
                    <a:pt x="4531068" y="2554084"/>
                  </a:lnTo>
                  <a:lnTo>
                    <a:pt x="4486605" y="2567267"/>
                  </a:lnTo>
                  <a:lnTo>
                    <a:pt x="4442714" y="2581732"/>
                  </a:lnTo>
                  <a:lnTo>
                    <a:pt x="4399407" y="2597454"/>
                  </a:lnTo>
                  <a:lnTo>
                    <a:pt x="4356709" y="2614409"/>
                  </a:lnTo>
                  <a:lnTo>
                    <a:pt x="4314634" y="2632570"/>
                  </a:lnTo>
                  <a:lnTo>
                    <a:pt x="4273220" y="2651912"/>
                  </a:lnTo>
                  <a:lnTo>
                    <a:pt x="4232465" y="2672435"/>
                  </a:lnTo>
                  <a:lnTo>
                    <a:pt x="4192409" y="2694101"/>
                  </a:lnTo>
                  <a:lnTo>
                    <a:pt x="4153065" y="2716885"/>
                  </a:lnTo>
                  <a:lnTo>
                    <a:pt x="4114457" y="2740787"/>
                  </a:lnTo>
                  <a:lnTo>
                    <a:pt x="4076611" y="2765755"/>
                  </a:lnTo>
                  <a:lnTo>
                    <a:pt x="4039552" y="2791790"/>
                  </a:lnTo>
                  <a:lnTo>
                    <a:pt x="4003281" y="2818854"/>
                  </a:lnTo>
                  <a:lnTo>
                    <a:pt x="3967835" y="2846946"/>
                  </a:lnTo>
                  <a:lnTo>
                    <a:pt x="3933240" y="2876029"/>
                  </a:lnTo>
                  <a:lnTo>
                    <a:pt x="3899497" y="2906090"/>
                  </a:lnTo>
                  <a:lnTo>
                    <a:pt x="3866654" y="2937091"/>
                  </a:lnTo>
                  <a:lnTo>
                    <a:pt x="3834714" y="2969031"/>
                  </a:lnTo>
                  <a:lnTo>
                    <a:pt x="3803713" y="3001873"/>
                  </a:lnTo>
                  <a:lnTo>
                    <a:pt x="3773652" y="3035617"/>
                  </a:lnTo>
                  <a:lnTo>
                    <a:pt x="3744569" y="3070212"/>
                  </a:lnTo>
                  <a:lnTo>
                    <a:pt x="3716477" y="3105658"/>
                  </a:lnTo>
                  <a:lnTo>
                    <a:pt x="3689413" y="3141929"/>
                  </a:lnTo>
                  <a:lnTo>
                    <a:pt x="3663378" y="3178987"/>
                  </a:lnTo>
                  <a:lnTo>
                    <a:pt x="3638410" y="3216833"/>
                  </a:lnTo>
                  <a:lnTo>
                    <a:pt x="3614509" y="3255441"/>
                  </a:lnTo>
                  <a:lnTo>
                    <a:pt x="3591725" y="3294786"/>
                  </a:lnTo>
                  <a:lnTo>
                    <a:pt x="3570059" y="3334842"/>
                  </a:lnTo>
                  <a:lnTo>
                    <a:pt x="3549535" y="3375596"/>
                  </a:lnTo>
                  <a:lnTo>
                    <a:pt x="3530193" y="3417011"/>
                  </a:lnTo>
                  <a:lnTo>
                    <a:pt x="3512032" y="3459086"/>
                  </a:lnTo>
                  <a:lnTo>
                    <a:pt x="3495078" y="3501783"/>
                  </a:lnTo>
                  <a:lnTo>
                    <a:pt x="3479355" y="3545090"/>
                  </a:lnTo>
                  <a:lnTo>
                    <a:pt x="3464890" y="3588982"/>
                  </a:lnTo>
                  <a:lnTo>
                    <a:pt x="3451707" y="3633444"/>
                  </a:lnTo>
                  <a:lnTo>
                    <a:pt x="3439807" y="3678440"/>
                  </a:lnTo>
                  <a:lnTo>
                    <a:pt x="3429241" y="3723957"/>
                  </a:lnTo>
                  <a:lnTo>
                    <a:pt x="3419995" y="3769982"/>
                  </a:lnTo>
                  <a:lnTo>
                    <a:pt x="3412134" y="3816477"/>
                  </a:lnTo>
                  <a:lnTo>
                    <a:pt x="3405644" y="3863429"/>
                  </a:lnTo>
                  <a:lnTo>
                    <a:pt x="3400552" y="3910812"/>
                  </a:lnTo>
                  <a:lnTo>
                    <a:pt x="3396894" y="3958615"/>
                  </a:lnTo>
                  <a:lnTo>
                    <a:pt x="3394684" y="4006812"/>
                  </a:lnTo>
                  <a:lnTo>
                    <a:pt x="3393948" y="4055364"/>
                  </a:lnTo>
                  <a:lnTo>
                    <a:pt x="3394684" y="4103928"/>
                  </a:lnTo>
                  <a:lnTo>
                    <a:pt x="3396894" y="4152125"/>
                  </a:lnTo>
                  <a:lnTo>
                    <a:pt x="3400552" y="4199928"/>
                  </a:lnTo>
                  <a:lnTo>
                    <a:pt x="3405644" y="4247312"/>
                  </a:lnTo>
                  <a:lnTo>
                    <a:pt x="3412134" y="4294263"/>
                  </a:lnTo>
                  <a:lnTo>
                    <a:pt x="3419995" y="4340758"/>
                  </a:lnTo>
                  <a:lnTo>
                    <a:pt x="3429241" y="4386783"/>
                  </a:lnTo>
                  <a:lnTo>
                    <a:pt x="3439807" y="4432300"/>
                  </a:lnTo>
                  <a:lnTo>
                    <a:pt x="3451707" y="4477296"/>
                  </a:lnTo>
                  <a:lnTo>
                    <a:pt x="3464890" y="4521759"/>
                  </a:lnTo>
                  <a:lnTo>
                    <a:pt x="3479355" y="4565650"/>
                  </a:lnTo>
                  <a:lnTo>
                    <a:pt x="3495078" y="4608957"/>
                  </a:lnTo>
                  <a:lnTo>
                    <a:pt x="3512032" y="4651654"/>
                  </a:lnTo>
                  <a:lnTo>
                    <a:pt x="3530193" y="4693729"/>
                  </a:lnTo>
                  <a:lnTo>
                    <a:pt x="3549535" y="4735144"/>
                  </a:lnTo>
                  <a:lnTo>
                    <a:pt x="3570059" y="4775898"/>
                  </a:lnTo>
                  <a:lnTo>
                    <a:pt x="3591725" y="4815954"/>
                  </a:lnTo>
                  <a:lnTo>
                    <a:pt x="3614509" y="4855299"/>
                  </a:lnTo>
                  <a:lnTo>
                    <a:pt x="3638410" y="4893907"/>
                  </a:lnTo>
                  <a:lnTo>
                    <a:pt x="3663378" y="4931753"/>
                  </a:lnTo>
                  <a:lnTo>
                    <a:pt x="3689413" y="4968811"/>
                  </a:lnTo>
                  <a:lnTo>
                    <a:pt x="3716477" y="5005082"/>
                  </a:lnTo>
                  <a:lnTo>
                    <a:pt x="3744569" y="5040528"/>
                  </a:lnTo>
                  <a:lnTo>
                    <a:pt x="3773652" y="5075123"/>
                  </a:lnTo>
                  <a:lnTo>
                    <a:pt x="3803713" y="5108867"/>
                  </a:lnTo>
                  <a:lnTo>
                    <a:pt x="3834714" y="5141709"/>
                  </a:lnTo>
                  <a:lnTo>
                    <a:pt x="3866654" y="5173650"/>
                  </a:lnTo>
                  <a:lnTo>
                    <a:pt x="3899497" y="5204650"/>
                  </a:lnTo>
                  <a:lnTo>
                    <a:pt x="3933240" y="5234711"/>
                  </a:lnTo>
                  <a:lnTo>
                    <a:pt x="3967835" y="5263794"/>
                  </a:lnTo>
                  <a:lnTo>
                    <a:pt x="4003281" y="5291887"/>
                  </a:lnTo>
                  <a:lnTo>
                    <a:pt x="4039552" y="5318950"/>
                  </a:lnTo>
                  <a:lnTo>
                    <a:pt x="4076611" y="5344985"/>
                  </a:lnTo>
                  <a:lnTo>
                    <a:pt x="4114457" y="5369953"/>
                  </a:lnTo>
                  <a:lnTo>
                    <a:pt x="4153065" y="5393855"/>
                  </a:lnTo>
                  <a:lnTo>
                    <a:pt x="4192409" y="5416639"/>
                  </a:lnTo>
                  <a:lnTo>
                    <a:pt x="4232465" y="5438305"/>
                  </a:lnTo>
                  <a:lnTo>
                    <a:pt x="4273220" y="5458828"/>
                  </a:lnTo>
                  <a:lnTo>
                    <a:pt x="4314634" y="5478170"/>
                  </a:lnTo>
                  <a:lnTo>
                    <a:pt x="4356709" y="5496331"/>
                  </a:lnTo>
                  <a:lnTo>
                    <a:pt x="4399407" y="5513286"/>
                  </a:lnTo>
                  <a:lnTo>
                    <a:pt x="4442714" y="5529008"/>
                  </a:lnTo>
                  <a:lnTo>
                    <a:pt x="4486605" y="5543474"/>
                  </a:lnTo>
                  <a:lnTo>
                    <a:pt x="4531068" y="5556656"/>
                  </a:lnTo>
                  <a:lnTo>
                    <a:pt x="4576064" y="5568556"/>
                  </a:lnTo>
                  <a:lnTo>
                    <a:pt x="4621581" y="5579122"/>
                  </a:lnTo>
                  <a:lnTo>
                    <a:pt x="4667605" y="5588368"/>
                  </a:lnTo>
                  <a:lnTo>
                    <a:pt x="4714100" y="5596229"/>
                  </a:lnTo>
                  <a:lnTo>
                    <a:pt x="4761052" y="5602719"/>
                  </a:lnTo>
                  <a:lnTo>
                    <a:pt x="4808436" y="5607812"/>
                  </a:lnTo>
                  <a:lnTo>
                    <a:pt x="4856238" y="5611469"/>
                  </a:lnTo>
                  <a:lnTo>
                    <a:pt x="4904435" y="5613679"/>
                  </a:lnTo>
                  <a:lnTo>
                    <a:pt x="4953000" y="5614416"/>
                  </a:lnTo>
                  <a:lnTo>
                    <a:pt x="5001552" y="5613679"/>
                  </a:lnTo>
                  <a:lnTo>
                    <a:pt x="5049748" y="5611469"/>
                  </a:lnTo>
                  <a:lnTo>
                    <a:pt x="5097551" y="5607812"/>
                  </a:lnTo>
                  <a:lnTo>
                    <a:pt x="5144935" y="5602719"/>
                  </a:lnTo>
                  <a:lnTo>
                    <a:pt x="5191887" y="5596229"/>
                  </a:lnTo>
                  <a:lnTo>
                    <a:pt x="5238381" y="5588368"/>
                  </a:lnTo>
                  <a:lnTo>
                    <a:pt x="5284406" y="5579122"/>
                  </a:lnTo>
                  <a:lnTo>
                    <a:pt x="5329923" y="5568556"/>
                  </a:lnTo>
                  <a:lnTo>
                    <a:pt x="5374919" y="5556656"/>
                  </a:lnTo>
                  <a:lnTo>
                    <a:pt x="5419382" y="5543474"/>
                  </a:lnTo>
                  <a:lnTo>
                    <a:pt x="5463273" y="5529008"/>
                  </a:lnTo>
                  <a:lnTo>
                    <a:pt x="5506580" y="5513286"/>
                  </a:lnTo>
                  <a:lnTo>
                    <a:pt x="5549277" y="5496331"/>
                  </a:lnTo>
                  <a:lnTo>
                    <a:pt x="5591353" y="5478170"/>
                  </a:lnTo>
                  <a:lnTo>
                    <a:pt x="5632767" y="5458828"/>
                  </a:lnTo>
                  <a:lnTo>
                    <a:pt x="5673522" y="5438305"/>
                  </a:lnTo>
                  <a:lnTo>
                    <a:pt x="5713577" y="5416639"/>
                  </a:lnTo>
                  <a:lnTo>
                    <a:pt x="5752922" y="5393855"/>
                  </a:lnTo>
                  <a:lnTo>
                    <a:pt x="5791530" y="5369953"/>
                  </a:lnTo>
                  <a:lnTo>
                    <a:pt x="5829376" y="5344985"/>
                  </a:lnTo>
                  <a:lnTo>
                    <a:pt x="5866435" y="5318950"/>
                  </a:lnTo>
                  <a:lnTo>
                    <a:pt x="5902706" y="5291887"/>
                  </a:lnTo>
                  <a:lnTo>
                    <a:pt x="5938151" y="5263794"/>
                  </a:lnTo>
                  <a:lnTo>
                    <a:pt x="5972746" y="5234711"/>
                  </a:lnTo>
                  <a:lnTo>
                    <a:pt x="6006490" y="5204650"/>
                  </a:lnTo>
                  <a:lnTo>
                    <a:pt x="6039332" y="5173650"/>
                  </a:lnTo>
                  <a:lnTo>
                    <a:pt x="6071273" y="5141709"/>
                  </a:lnTo>
                  <a:lnTo>
                    <a:pt x="6102274" y="5108867"/>
                  </a:lnTo>
                  <a:lnTo>
                    <a:pt x="6132334" y="5075123"/>
                  </a:lnTo>
                  <a:lnTo>
                    <a:pt x="6161417" y="5040528"/>
                  </a:lnTo>
                  <a:lnTo>
                    <a:pt x="6189510" y="5005082"/>
                  </a:lnTo>
                  <a:lnTo>
                    <a:pt x="6216574" y="4968811"/>
                  </a:lnTo>
                  <a:lnTo>
                    <a:pt x="6242609" y="4931753"/>
                  </a:lnTo>
                  <a:lnTo>
                    <a:pt x="6267577" y="4893907"/>
                  </a:lnTo>
                  <a:lnTo>
                    <a:pt x="6291478" y="4855299"/>
                  </a:lnTo>
                  <a:lnTo>
                    <a:pt x="6314262" y="4815954"/>
                  </a:lnTo>
                  <a:lnTo>
                    <a:pt x="6335928" y="4775898"/>
                  </a:lnTo>
                  <a:lnTo>
                    <a:pt x="6356451" y="4735144"/>
                  </a:lnTo>
                  <a:lnTo>
                    <a:pt x="6375794" y="4693729"/>
                  </a:lnTo>
                  <a:lnTo>
                    <a:pt x="6393955" y="4651654"/>
                  </a:lnTo>
                  <a:lnTo>
                    <a:pt x="6410909" y="4608957"/>
                  </a:lnTo>
                  <a:lnTo>
                    <a:pt x="6426632" y="4565650"/>
                  </a:lnTo>
                  <a:lnTo>
                    <a:pt x="6441097" y="4521759"/>
                  </a:lnTo>
                  <a:lnTo>
                    <a:pt x="6454280" y="4477296"/>
                  </a:lnTo>
                  <a:lnTo>
                    <a:pt x="6466179" y="4432300"/>
                  </a:lnTo>
                  <a:lnTo>
                    <a:pt x="6476746" y="4386783"/>
                  </a:lnTo>
                  <a:lnTo>
                    <a:pt x="6485991" y="4340758"/>
                  </a:lnTo>
                  <a:lnTo>
                    <a:pt x="6493853" y="4294263"/>
                  </a:lnTo>
                  <a:lnTo>
                    <a:pt x="6500342" y="4247312"/>
                  </a:lnTo>
                  <a:lnTo>
                    <a:pt x="6505435" y="4199928"/>
                  </a:lnTo>
                  <a:lnTo>
                    <a:pt x="6509093" y="4152125"/>
                  </a:lnTo>
                  <a:lnTo>
                    <a:pt x="6511303" y="4103928"/>
                  </a:lnTo>
                  <a:lnTo>
                    <a:pt x="6512052" y="4055364"/>
                  </a:lnTo>
                  <a:close/>
                </a:path>
              </a:pathLst>
            </a:custGeom>
            <a:solidFill>
              <a:srgbClr val="FFFFFF">
                <a:alpha val="79998"/>
              </a:srgbClr>
            </a:solidFill>
          </p:spPr>
          <p:txBody>
            <a:bodyPr wrap="square" lIns="0" tIns="0" rIns="0" bIns="0" rtlCol="0"/>
            <a:lstStyle/>
            <a:p>
              <a:endParaRPr/>
            </a:p>
          </p:txBody>
        </p:sp>
        <p:pic>
          <p:nvPicPr>
            <p:cNvPr id="6" name="object 6"/>
            <p:cNvPicPr/>
            <p:nvPr/>
          </p:nvPicPr>
          <p:blipFill>
            <a:blip r:embed="rId2" cstate="print"/>
            <a:stretch>
              <a:fillRect/>
            </a:stretch>
          </p:blipFill>
          <p:spPr>
            <a:xfrm>
              <a:off x="3558540" y="2660904"/>
              <a:ext cx="2788919" cy="2788920"/>
            </a:xfrm>
            <a:prstGeom prst="rect">
              <a:avLst/>
            </a:prstGeom>
          </p:spPr>
        </p:pic>
        <p:pic>
          <p:nvPicPr>
            <p:cNvPr id="7" name="object 7"/>
            <p:cNvPicPr/>
            <p:nvPr/>
          </p:nvPicPr>
          <p:blipFill>
            <a:blip r:embed="rId3" cstate="print"/>
            <a:stretch>
              <a:fillRect/>
            </a:stretch>
          </p:blipFill>
          <p:spPr>
            <a:xfrm>
              <a:off x="0" y="0"/>
              <a:ext cx="3968495" cy="3383153"/>
            </a:xfrm>
            <a:prstGeom prst="rect">
              <a:avLst/>
            </a:prstGeom>
          </p:spPr>
        </p:pic>
        <p:sp>
          <p:nvSpPr>
            <p:cNvPr id="8" name="object 8"/>
            <p:cNvSpPr/>
            <p:nvPr/>
          </p:nvSpPr>
          <p:spPr>
            <a:xfrm>
              <a:off x="3047" y="3842003"/>
              <a:ext cx="3322320" cy="3016250"/>
            </a:xfrm>
            <a:custGeom>
              <a:avLst/>
              <a:gdLst/>
              <a:ahLst/>
              <a:cxnLst/>
              <a:rect l="l" t="t" r="r" b="b"/>
              <a:pathLst>
                <a:path w="3322320" h="3016250">
                  <a:moveTo>
                    <a:pt x="1360297" y="0"/>
                  </a:moveTo>
                  <a:lnTo>
                    <a:pt x="1307779" y="689"/>
                  </a:lnTo>
                  <a:lnTo>
                    <a:pt x="1255602" y="2744"/>
                  </a:lnTo>
                  <a:lnTo>
                    <a:pt x="1203783" y="6150"/>
                  </a:lnTo>
                  <a:lnTo>
                    <a:pt x="1152340" y="10887"/>
                  </a:lnTo>
                  <a:lnTo>
                    <a:pt x="1101289" y="16940"/>
                  </a:lnTo>
                  <a:lnTo>
                    <a:pt x="1050647" y="24290"/>
                  </a:lnTo>
                  <a:lnTo>
                    <a:pt x="1000432" y="32921"/>
                  </a:lnTo>
                  <a:lnTo>
                    <a:pt x="950661" y="42815"/>
                  </a:lnTo>
                  <a:lnTo>
                    <a:pt x="901351" y="53956"/>
                  </a:lnTo>
                  <a:lnTo>
                    <a:pt x="852519" y="66325"/>
                  </a:lnTo>
                  <a:lnTo>
                    <a:pt x="804183" y="79906"/>
                  </a:lnTo>
                  <a:lnTo>
                    <a:pt x="756359" y="94681"/>
                  </a:lnTo>
                  <a:lnTo>
                    <a:pt x="709065" y="110634"/>
                  </a:lnTo>
                  <a:lnTo>
                    <a:pt x="662318" y="127746"/>
                  </a:lnTo>
                  <a:lnTo>
                    <a:pt x="616135" y="146002"/>
                  </a:lnTo>
                  <a:lnTo>
                    <a:pt x="570533" y="165382"/>
                  </a:lnTo>
                  <a:lnTo>
                    <a:pt x="525529" y="185871"/>
                  </a:lnTo>
                  <a:lnTo>
                    <a:pt x="481142" y="207452"/>
                  </a:lnTo>
                  <a:lnTo>
                    <a:pt x="437386" y="230106"/>
                  </a:lnTo>
                  <a:lnTo>
                    <a:pt x="394281" y="253816"/>
                  </a:lnTo>
                  <a:lnTo>
                    <a:pt x="351843" y="278566"/>
                  </a:lnTo>
                  <a:lnTo>
                    <a:pt x="310089" y="304338"/>
                  </a:lnTo>
                  <a:lnTo>
                    <a:pt x="269036" y="331115"/>
                  </a:lnTo>
                  <a:lnTo>
                    <a:pt x="228702" y="358880"/>
                  </a:lnTo>
                  <a:lnTo>
                    <a:pt x="189103" y="387615"/>
                  </a:lnTo>
                  <a:lnTo>
                    <a:pt x="150258" y="417304"/>
                  </a:lnTo>
                  <a:lnTo>
                    <a:pt x="112182" y="447929"/>
                  </a:lnTo>
                  <a:lnTo>
                    <a:pt x="0" y="549783"/>
                  </a:lnTo>
                  <a:lnTo>
                    <a:pt x="0" y="3015996"/>
                  </a:lnTo>
                  <a:lnTo>
                    <a:pt x="3012821" y="3015996"/>
                  </a:lnTo>
                  <a:lnTo>
                    <a:pt x="3085465" y="2896478"/>
                  </a:lnTo>
                  <a:lnTo>
                    <a:pt x="3108781" y="2852261"/>
                  </a:lnTo>
                  <a:lnTo>
                    <a:pt x="3130992" y="2807386"/>
                  </a:lnTo>
                  <a:lnTo>
                    <a:pt x="3152081" y="2761874"/>
                  </a:lnTo>
                  <a:lnTo>
                    <a:pt x="3172029" y="2715741"/>
                  </a:lnTo>
                  <a:lnTo>
                    <a:pt x="3190819" y="2669005"/>
                  </a:lnTo>
                  <a:lnTo>
                    <a:pt x="3208433" y="2621685"/>
                  </a:lnTo>
                  <a:lnTo>
                    <a:pt x="3224854" y="2573798"/>
                  </a:lnTo>
                  <a:lnTo>
                    <a:pt x="3240063" y="2525363"/>
                  </a:lnTo>
                  <a:lnTo>
                    <a:pt x="3254042" y="2476397"/>
                  </a:lnTo>
                  <a:lnTo>
                    <a:pt x="3266775" y="2426918"/>
                  </a:lnTo>
                  <a:lnTo>
                    <a:pt x="3278243" y="2376945"/>
                  </a:lnTo>
                  <a:lnTo>
                    <a:pt x="3288428" y="2326495"/>
                  </a:lnTo>
                  <a:lnTo>
                    <a:pt x="3297313" y="2275585"/>
                  </a:lnTo>
                  <a:lnTo>
                    <a:pt x="3304880" y="2224236"/>
                  </a:lnTo>
                  <a:lnTo>
                    <a:pt x="3311111" y="2172463"/>
                  </a:lnTo>
                  <a:lnTo>
                    <a:pt x="3315988" y="2120285"/>
                  </a:lnTo>
                  <a:lnTo>
                    <a:pt x="3319494" y="2067720"/>
                  </a:lnTo>
                  <a:lnTo>
                    <a:pt x="3321610" y="2014787"/>
                  </a:lnTo>
                  <a:lnTo>
                    <a:pt x="3322319" y="1961502"/>
                  </a:lnTo>
                  <a:lnTo>
                    <a:pt x="3321735" y="1913135"/>
                  </a:lnTo>
                  <a:lnTo>
                    <a:pt x="3319989" y="1865056"/>
                  </a:lnTo>
                  <a:lnTo>
                    <a:pt x="3317096" y="1817278"/>
                  </a:lnTo>
                  <a:lnTo>
                    <a:pt x="3313070" y="1769815"/>
                  </a:lnTo>
                  <a:lnTo>
                    <a:pt x="3307922" y="1722679"/>
                  </a:lnTo>
                  <a:lnTo>
                    <a:pt x="3301668" y="1675884"/>
                  </a:lnTo>
                  <a:lnTo>
                    <a:pt x="3294321" y="1629445"/>
                  </a:lnTo>
                  <a:lnTo>
                    <a:pt x="3285893" y="1583373"/>
                  </a:lnTo>
                  <a:lnTo>
                    <a:pt x="3276399" y="1537683"/>
                  </a:lnTo>
                  <a:lnTo>
                    <a:pt x="3265851" y="1492388"/>
                  </a:lnTo>
                  <a:lnTo>
                    <a:pt x="3254263" y="1447501"/>
                  </a:lnTo>
                  <a:lnTo>
                    <a:pt x="3241649" y="1403036"/>
                  </a:lnTo>
                  <a:lnTo>
                    <a:pt x="3228023" y="1359006"/>
                  </a:lnTo>
                  <a:lnTo>
                    <a:pt x="3213396" y="1315425"/>
                  </a:lnTo>
                  <a:lnTo>
                    <a:pt x="3197784" y="1272307"/>
                  </a:lnTo>
                  <a:lnTo>
                    <a:pt x="3181199" y="1229663"/>
                  </a:lnTo>
                  <a:lnTo>
                    <a:pt x="3163654" y="1187509"/>
                  </a:lnTo>
                  <a:lnTo>
                    <a:pt x="3145164" y="1145857"/>
                  </a:lnTo>
                  <a:lnTo>
                    <a:pt x="3125742" y="1104721"/>
                  </a:lnTo>
                  <a:lnTo>
                    <a:pt x="3105400" y="1064114"/>
                  </a:lnTo>
                  <a:lnTo>
                    <a:pt x="3084153" y="1024050"/>
                  </a:lnTo>
                  <a:lnTo>
                    <a:pt x="3062014" y="984542"/>
                  </a:lnTo>
                  <a:lnTo>
                    <a:pt x="3038997" y="945604"/>
                  </a:lnTo>
                  <a:lnTo>
                    <a:pt x="3015114" y="907248"/>
                  </a:lnTo>
                  <a:lnTo>
                    <a:pt x="2990380" y="869489"/>
                  </a:lnTo>
                  <a:lnTo>
                    <a:pt x="2964807" y="832340"/>
                  </a:lnTo>
                  <a:lnTo>
                    <a:pt x="2938409" y="795814"/>
                  </a:lnTo>
                  <a:lnTo>
                    <a:pt x="2911200" y="759925"/>
                  </a:lnTo>
                  <a:lnTo>
                    <a:pt x="2883192" y="724685"/>
                  </a:lnTo>
                  <a:lnTo>
                    <a:pt x="2854401" y="690110"/>
                  </a:lnTo>
                  <a:lnTo>
                    <a:pt x="2824838" y="656211"/>
                  </a:lnTo>
                  <a:lnTo>
                    <a:pt x="2794517" y="623003"/>
                  </a:lnTo>
                  <a:lnTo>
                    <a:pt x="2763452" y="590498"/>
                  </a:lnTo>
                  <a:lnTo>
                    <a:pt x="2731656" y="558711"/>
                  </a:lnTo>
                  <a:lnTo>
                    <a:pt x="2699143" y="527655"/>
                  </a:lnTo>
                  <a:lnTo>
                    <a:pt x="2665925" y="497342"/>
                  </a:lnTo>
                  <a:lnTo>
                    <a:pt x="2632018" y="467787"/>
                  </a:lnTo>
                  <a:lnTo>
                    <a:pt x="2597433" y="439003"/>
                  </a:lnTo>
                  <a:lnTo>
                    <a:pt x="2562184" y="411004"/>
                  </a:lnTo>
                  <a:lnTo>
                    <a:pt x="2526285" y="383802"/>
                  </a:lnTo>
                  <a:lnTo>
                    <a:pt x="2489749" y="357412"/>
                  </a:lnTo>
                  <a:lnTo>
                    <a:pt x="2452590" y="331846"/>
                  </a:lnTo>
                  <a:lnTo>
                    <a:pt x="2414821" y="307118"/>
                  </a:lnTo>
                  <a:lnTo>
                    <a:pt x="2376455" y="283242"/>
                  </a:lnTo>
                  <a:lnTo>
                    <a:pt x="2337506" y="260231"/>
                  </a:lnTo>
                  <a:lnTo>
                    <a:pt x="2297988" y="238098"/>
                  </a:lnTo>
                  <a:lnTo>
                    <a:pt x="2257913" y="216857"/>
                  </a:lnTo>
                  <a:lnTo>
                    <a:pt x="2217296" y="196522"/>
                  </a:lnTo>
                  <a:lnTo>
                    <a:pt x="2176149" y="177104"/>
                  </a:lnTo>
                  <a:lnTo>
                    <a:pt x="2134486" y="158620"/>
                  </a:lnTo>
                  <a:lnTo>
                    <a:pt x="2092321" y="141080"/>
                  </a:lnTo>
                  <a:lnTo>
                    <a:pt x="2049666" y="124500"/>
                  </a:lnTo>
                  <a:lnTo>
                    <a:pt x="2006536" y="108892"/>
                  </a:lnTo>
                  <a:lnTo>
                    <a:pt x="1962944" y="94269"/>
                  </a:lnTo>
                  <a:lnTo>
                    <a:pt x="1918903" y="80646"/>
                  </a:lnTo>
                  <a:lnTo>
                    <a:pt x="1874427" y="68036"/>
                  </a:lnTo>
                  <a:lnTo>
                    <a:pt x="1829528" y="56452"/>
                  </a:lnTo>
                  <a:lnTo>
                    <a:pt x="1784222" y="45907"/>
                  </a:lnTo>
                  <a:lnTo>
                    <a:pt x="1738520" y="36416"/>
                  </a:lnTo>
                  <a:lnTo>
                    <a:pt x="1692437" y="27990"/>
                  </a:lnTo>
                  <a:lnTo>
                    <a:pt x="1645985" y="20645"/>
                  </a:lnTo>
                  <a:lnTo>
                    <a:pt x="1599179" y="14392"/>
                  </a:lnTo>
                  <a:lnTo>
                    <a:pt x="1552031" y="9247"/>
                  </a:lnTo>
                  <a:lnTo>
                    <a:pt x="1504556" y="5221"/>
                  </a:lnTo>
                  <a:lnTo>
                    <a:pt x="1456766" y="2329"/>
                  </a:lnTo>
                  <a:lnTo>
                    <a:pt x="1408675" y="584"/>
                  </a:lnTo>
                  <a:lnTo>
                    <a:pt x="1360297" y="0"/>
                  </a:lnTo>
                  <a:close/>
                </a:path>
              </a:pathLst>
            </a:custGeom>
            <a:solidFill>
              <a:srgbClr val="FFFFFF">
                <a:alpha val="79998"/>
              </a:srgbClr>
            </a:solidFill>
          </p:spPr>
          <p:txBody>
            <a:bodyPr wrap="square" lIns="0" tIns="0" rIns="0" bIns="0" rtlCol="0"/>
            <a:lstStyle/>
            <a:p>
              <a:endParaRPr/>
            </a:p>
          </p:txBody>
        </p:sp>
        <p:pic>
          <p:nvPicPr>
            <p:cNvPr id="9" name="object 9"/>
            <p:cNvPicPr/>
            <p:nvPr/>
          </p:nvPicPr>
          <p:blipFill>
            <a:blip r:embed="rId4" cstate="print"/>
            <a:stretch>
              <a:fillRect/>
            </a:stretch>
          </p:blipFill>
          <p:spPr>
            <a:xfrm>
              <a:off x="4572" y="4006596"/>
              <a:ext cx="3154679" cy="2851401"/>
            </a:xfrm>
            <a:prstGeom prst="rect">
              <a:avLst/>
            </a:prstGeom>
          </p:spPr>
        </p:pic>
      </p:grpSp>
      <p:sp>
        <p:nvSpPr>
          <p:cNvPr id="10" name="object 10"/>
          <p:cNvSpPr txBox="1"/>
          <p:nvPr/>
        </p:nvSpPr>
        <p:spPr>
          <a:xfrm>
            <a:off x="6580632" y="1507354"/>
            <a:ext cx="5611368" cy="5025290"/>
          </a:xfrm>
          <a:prstGeom prst="rect">
            <a:avLst/>
          </a:prstGeom>
        </p:spPr>
        <p:txBody>
          <a:bodyPr vert="horz" wrap="square" lIns="0" tIns="53975" rIns="0" bIns="0" rtlCol="0">
            <a:spAutoFit/>
          </a:bodyPr>
          <a:lstStyle/>
          <a:p>
            <a:pPr marL="469900" marR="485140" indent="-457200">
              <a:lnSpc>
                <a:spcPts val="2590"/>
              </a:lnSpc>
              <a:spcBef>
                <a:spcPts val="425"/>
              </a:spcBef>
              <a:buAutoNum type="arabicPeriod"/>
              <a:tabLst>
                <a:tab pos="469265" algn="l"/>
                <a:tab pos="469900" algn="l"/>
              </a:tabLst>
            </a:pPr>
            <a:r>
              <a:rPr lang="en-US" sz="2400" b="1" dirty="0">
                <a:solidFill>
                  <a:schemeClr val="bg1"/>
                </a:solidFill>
              </a:rPr>
              <a:t>Support urgent COVID-19 response efforts</a:t>
            </a:r>
            <a:r>
              <a:rPr lang="en-US" sz="2000" dirty="0">
                <a:solidFill>
                  <a:schemeClr val="bg1"/>
                </a:solidFill>
              </a:rPr>
              <a:t> to continue to decrease spread of the virus and bring the pandemic under control.</a:t>
            </a:r>
          </a:p>
          <a:p>
            <a:pPr marL="469900" marR="485140" indent="-457200">
              <a:lnSpc>
                <a:spcPts val="2590"/>
              </a:lnSpc>
              <a:spcBef>
                <a:spcPts val="425"/>
              </a:spcBef>
              <a:buAutoNum type="arabicPeriod"/>
              <a:tabLst>
                <a:tab pos="469265" algn="l"/>
                <a:tab pos="469900" algn="l"/>
              </a:tabLst>
            </a:pPr>
            <a:r>
              <a:rPr lang="en-US" sz="2400" b="1" dirty="0">
                <a:solidFill>
                  <a:schemeClr val="bg1"/>
                </a:solidFill>
              </a:rPr>
              <a:t>Replace lost public sector revenue </a:t>
            </a:r>
            <a:r>
              <a:rPr lang="en-US" sz="2000" dirty="0">
                <a:solidFill>
                  <a:schemeClr val="bg1"/>
                </a:solidFill>
              </a:rPr>
              <a:t>to strengthen support for vital public services and help retain jobs.</a:t>
            </a:r>
          </a:p>
          <a:p>
            <a:pPr marL="469900" marR="485140" indent="-457200">
              <a:lnSpc>
                <a:spcPts val="2590"/>
              </a:lnSpc>
              <a:spcBef>
                <a:spcPts val="425"/>
              </a:spcBef>
              <a:buAutoNum type="arabicPeriod"/>
              <a:tabLst>
                <a:tab pos="469265" algn="l"/>
                <a:tab pos="469900" algn="l"/>
              </a:tabLst>
            </a:pPr>
            <a:r>
              <a:rPr lang="en-US" sz="2400" b="1" dirty="0">
                <a:solidFill>
                  <a:schemeClr val="bg1"/>
                </a:solidFill>
              </a:rPr>
              <a:t>Support immediate economic stabilization</a:t>
            </a:r>
            <a:r>
              <a:rPr lang="en-US" sz="2000" dirty="0">
                <a:solidFill>
                  <a:schemeClr val="bg1"/>
                </a:solidFill>
              </a:rPr>
              <a:t> for households and businesses.</a:t>
            </a:r>
          </a:p>
          <a:p>
            <a:pPr marL="469900" marR="485140" indent="-457200">
              <a:lnSpc>
                <a:spcPts val="2590"/>
              </a:lnSpc>
              <a:spcBef>
                <a:spcPts val="425"/>
              </a:spcBef>
              <a:buAutoNum type="arabicPeriod"/>
              <a:tabLst>
                <a:tab pos="469265" algn="l"/>
                <a:tab pos="469900" algn="l"/>
              </a:tabLst>
            </a:pPr>
            <a:r>
              <a:rPr lang="en-US" sz="2400" b="1" dirty="0">
                <a:solidFill>
                  <a:schemeClr val="bg1"/>
                </a:solidFill>
              </a:rPr>
              <a:t>Address systemic public health and economic challenges </a:t>
            </a:r>
            <a:r>
              <a:rPr lang="en-US" sz="2000" dirty="0">
                <a:solidFill>
                  <a:schemeClr val="bg1"/>
                </a:solidFill>
              </a:rPr>
              <a:t>that have contributed to the </a:t>
            </a:r>
            <a:r>
              <a:rPr lang="en-US" sz="2000" dirty="0">
                <a:solidFill>
                  <a:schemeClr val="bg1"/>
                </a:solidFill>
              </a:rPr>
              <a:t>u</a:t>
            </a:r>
            <a:r>
              <a:rPr lang="en-US" sz="2000" dirty="0" smtClean="0">
                <a:solidFill>
                  <a:schemeClr val="bg1"/>
                </a:solidFill>
              </a:rPr>
              <a:t>nequal </a:t>
            </a:r>
            <a:r>
              <a:rPr lang="en-US" sz="2000" dirty="0">
                <a:solidFill>
                  <a:schemeClr val="bg1"/>
                </a:solidFill>
              </a:rPr>
              <a:t>impact of the pandemic.</a:t>
            </a:r>
          </a:p>
        </p:txBody>
      </p:sp>
    </p:spTree>
    <p:extLst>
      <p:ext uri="{BB962C8B-B14F-4D97-AF65-F5344CB8AC3E}">
        <p14:creationId xmlns:p14="http://schemas.microsoft.com/office/powerpoint/2010/main" val="1991318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6563</TotalTime>
  <Words>2159</Words>
  <Application>Microsoft Office PowerPoint</Application>
  <PresentationFormat>Widescreen</PresentationFormat>
  <Paragraphs>283</Paragraphs>
  <Slides>29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Britannic Bold</vt:lpstr>
      <vt:lpstr>Calibri</vt:lpstr>
      <vt:lpstr>Calibri Light</vt:lpstr>
      <vt:lpstr>Georgia</vt:lpstr>
      <vt:lpstr>Impact</vt:lpstr>
      <vt:lpstr>Times New Roman</vt:lpstr>
      <vt:lpstr>Verdana</vt:lpstr>
      <vt:lpstr>Office Theme</vt:lpstr>
      <vt:lpstr>American Rescue Plan  Council of Advisors</vt:lpstr>
      <vt:lpstr>PowerPoint Presentation</vt:lpstr>
      <vt:lpstr>PowerPoint Presentation</vt:lpstr>
      <vt:lpstr>What’s in a Name?</vt:lpstr>
      <vt:lpstr>American Rescue Plan (ARP) of 2021  $1.9 Trillion</vt:lpstr>
      <vt:lpstr>Coronavirus State and Local Recovery Funds (CSLRF/ARP) to Pennsylvania</vt:lpstr>
      <vt:lpstr>ARP Timing</vt:lpstr>
      <vt:lpstr>PowerPoint Presentation</vt:lpstr>
      <vt:lpstr>Goals of ARP</vt:lpstr>
      <vt:lpstr>Allowable Expenditures</vt:lpstr>
      <vt:lpstr>Can We Repave a City-Owned Walking Trail?</vt:lpstr>
      <vt:lpstr>Qualified Census Tract (QCT) </vt:lpstr>
      <vt:lpstr>In a QCT or Benefiting Low- or Moderate-Income Residents?</vt:lpstr>
      <vt:lpstr>PowerPoint Presentation</vt:lpstr>
      <vt:lpstr>Address Covid-19 Negative Economic Impact</vt:lpstr>
      <vt:lpstr>Ineligible Expenses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of an ARP Equity Worksheet </vt:lpstr>
      <vt:lpstr>Garrison Run/Frontier Lumber     $4.5 million </vt:lpstr>
      <vt:lpstr>PowerPoint Presentation</vt:lpstr>
      <vt:lpstr>November 3: RACE/ERA – 8 Programs to Address Housing needs. $15 M towards    homeownership, home repair grants and loans  November 17: DECD – grants, loans, and technical assistance for small businesses and    entrepreneurs; industrial blight remediation, urban core redevelopment  December 1:   Police proposal related to homelessness, mental health, drug and alcohol,   domestic violence, gun violence, juvenile crime  December 15: Planning – Parks/Participatory Budgeting, East Bayfront Greenway,     Groundwork Trust</vt:lpstr>
      <vt:lpstr>PowerPoint Presentation</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Rescue Plan Act (ARPA)</dc:title>
  <dc:creator>Jacqueline Spry</dc:creator>
  <cp:lastModifiedBy>Renee Lamis</cp:lastModifiedBy>
  <cp:revision>78</cp:revision>
  <cp:lastPrinted>2021-10-22T18:53:50Z</cp:lastPrinted>
  <dcterms:created xsi:type="dcterms:W3CDTF">2021-10-20T14:55:15Z</dcterms:created>
  <dcterms:modified xsi:type="dcterms:W3CDTF">2021-11-15T23:49:50Z</dcterms:modified>
</cp:coreProperties>
</file>